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6" r:id="rId3"/>
    <p:sldId id="257" r:id="rId4"/>
    <p:sldId id="258" r:id="rId5"/>
    <p:sldId id="259" r:id="rId6"/>
    <p:sldId id="260" r:id="rId7"/>
    <p:sldId id="267" r:id="rId8"/>
    <p:sldId id="269" r:id="rId9"/>
    <p:sldId id="261" r:id="rId10"/>
    <p:sldId id="262" r:id="rId11"/>
    <p:sldId id="264" r:id="rId12"/>
    <p:sldId id="263" r:id="rId13"/>
    <p:sldId id="265" r:id="rId14"/>
    <p:sldId id="268"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9" d="100"/>
          <a:sy n="79" d="100"/>
        </p:scale>
        <p:origin x="773"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436170-BA9E-4DB5-970C-0B461755C321}" type="datetimeFigureOut">
              <a:rPr lang="en-US" smtClean="0"/>
              <a:t>8/31/2026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6A8D6-4D64-439B-BCB8-0F3CF13EBEF8}" type="slidenum">
              <a:rPr lang="en-US" smtClean="0"/>
              <a:t>‹#›</a:t>
            </a:fld>
            <a:endParaRPr lang="en-US"/>
          </a:p>
        </p:txBody>
      </p:sp>
    </p:spTree>
    <p:extLst>
      <p:ext uri="{BB962C8B-B14F-4D97-AF65-F5344CB8AC3E}">
        <p14:creationId xmlns:p14="http://schemas.microsoft.com/office/powerpoint/2010/main" val="3691147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0F0CF-4E9F-10A7-B46F-DFDCD8329A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E65968-6AD2-8BA2-4433-3959E722F6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1B1848-B4B8-6A06-AAF9-5DDAB0E95CD7}"/>
              </a:ext>
            </a:extLst>
          </p:cNvPr>
          <p:cNvSpPr>
            <a:spLocks noGrp="1"/>
          </p:cNvSpPr>
          <p:nvPr>
            <p:ph type="dt" sz="half" idx="10"/>
          </p:nvPr>
        </p:nvSpPr>
        <p:spPr/>
        <p:txBody>
          <a:bodyPr/>
          <a:lstStyle/>
          <a:p>
            <a:fld id="{3C5D0D54-6E23-455C-B72C-AA98B8E3860B}" type="datetime1">
              <a:rPr lang="en-US" smtClean="0"/>
              <a:t>8/31/2026</a:t>
            </a:fld>
            <a:endParaRPr lang="en-US"/>
          </a:p>
        </p:txBody>
      </p:sp>
      <p:sp>
        <p:nvSpPr>
          <p:cNvPr id="5" name="Footer Placeholder 4">
            <a:extLst>
              <a:ext uri="{FF2B5EF4-FFF2-40B4-BE49-F238E27FC236}">
                <a16:creationId xmlns:a16="http://schemas.microsoft.com/office/drawing/2014/main" id="{F6DFA733-E232-17E5-AFFF-79465BC6D6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8DF38-798B-04EC-51C6-D4F4D350D463}"/>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1113725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A5335-8224-74CF-178F-7A5AF981AF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8A2571-64E4-5F31-BF24-FC373FFAD3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5A399E-7B7B-1EDE-FD09-E21BD16022E7}"/>
              </a:ext>
            </a:extLst>
          </p:cNvPr>
          <p:cNvSpPr>
            <a:spLocks noGrp="1"/>
          </p:cNvSpPr>
          <p:nvPr>
            <p:ph type="dt" sz="half" idx="10"/>
          </p:nvPr>
        </p:nvSpPr>
        <p:spPr/>
        <p:txBody>
          <a:bodyPr/>
          <a:lstStyle/>
          <a:p>
            <a:fld id="{E87FBC00-FEFA-4BDB-A644-8237843D8C36}" type="datetime1">
              <a:rPr lang="en-US" smtClean="0"/>
              <a:t>8/31/2026</a:t>
            </a:fld>
            <a:endParaRPr lang="en-US"/>
          </a:p>
        </p:txBody>
      </p:sp>
      <p:sp>
        <p:nvSpPr>
          <p:cNvPr id="5" name="Footer Placeholder 4">
            <a:extLst>
              <a:ext uri="{FF2B5EF4-FFF2-40B4-BE49-F238E27FC236}">
                <a16:creationId xmlns:a16="http://schemas.microsoft.com/office/drawing/2014/main" id="{B9A2D7FC-35DD-5638-6DE5-0F5F09EE0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19C1D3-296E-BAFE-5290-CC3377489439}"/>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890381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9495-2973-E219-1B51-F47F4C1FFA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57774F-1BFC-4BF0-3DA1-4F4276F356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667682-CDFD-EED1-3973-83C246099AD6}"/>
              </a:ext>
            </a:extLst>
          </p:cNvPr>
          <p:cNvSpPr>
            <a:spLocks noGrp="1"/>
          </p:cNvSpPr>
          <p:nvPr>
            <p:ph type="dt" sz="half" idx="10"/>
          </p:nvPr>
        </p:nvSpPr>
        <p:spPr/>
        <p:txBody>
          <a:bodyPr/>
          <a:lstStyle/>
          <a:p>
            <a:fld id="{9664A65A-6984-4410-8CE5-E29DF4B60F50}" type="datetime1">
              <a:rPr lang="en-US" smtClean="0"/>
              <a:t>8/31/2026</a:t>
            </a:fld>
            <a:endParaRPr lang="en-US"/>
          </a:p>
        </p:txBody>
      </p:sp>
      <p:sp>
        <p:nvSpPr>
          <p:cNvPr id="5" name="Footer Placeholder 4">
            <a:extLst>
              <a:ext uri="{FF2B5EF4-FFF2-40B4-BE49-F238E27FC236}">
                <a16:creationId xmlns:a16="http://schemas.microsoft.com/office/drawing/2014/main" id="{1CA444F7-FA87-A211-DB2A-6589BB6E43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A76284-3DB4-FC05-E128-7083C68ACCAF}"/>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121659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2BB6A-EAEF-219B-1316-C4AD562E87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0F1C47-0353-5655-45A0-DFFC593BE3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13196C-BA99-9C73-5D17-B3F058A587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85DA39-9A84-EE42-F7BE-F3E8D199A518}"/>
              </a:ext>
            </a:extLst>
          </p:cNvPr>
          <p:cNvSpPr>
            <a:spLocks noGrp="1"/>
          </p:cNvSpPr>
          <p:nvPr>
            <p:ph type="dt" sz="half" idx="10"/>
          </p:nvPr>
        </p:nvSpPr>
        <p:spPr/>
        <p:txBody>
          <a:bodyPr/>
          <a:lstStyle/>
          <a:p>
            <a:fld id="{D758684D-783C-47F3-8933-150B61A3E19B}" type="datetime1">
              <a:rPr lang="en-US" smtClean="0"/>
              <a:t>8/31/2026</a:t>
            </a:fld>
            <a:endParaRPr lang="en-US"/>
          </a:p>
        </p:txBody>
      </p:sp>
      <p:sp>
        <p:nvSpPr>
          <p:cNvPr id="6" name="Footer Placeholder 5">
            <a:extLst>
              <a:ext uri="{FF2B5EF4-FFF2-40B4-BE49-F238E27FC236}">
                <a16:creationId xmlns:a16="http://schemas.microsoft.com/office/drawing/2014/main" id="{E8EDD66E-FD91-9C6D-FFC3-85251FF6D5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DAF72E-64FC-0E3A-308D-90E44EBC1580}"/>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1614100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7C107-A7CF-72AB-E4F7-0662664048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5BFAD2-FD6B-4321-3EFC-7A8E3972EF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DE65F7-5AEF-7FEE-B5CC-6A7F2A059A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41956F-331B-4297-C6D6-5A1E4AE9EA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73E94E-E745-3273-8764-A9C46BC36B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2DC91C-E5C7-CD60-3238-8867CB3A2DAD}"/>
              </a:ext>
            </a:extLst>
          </p:cNvPr>
          <p:cNvSpPr>
            <a:spLocks noGrp="1"/>
          </p:cNvSpPr>
          <p:nvPr>
            <p:ph type="dt" sz="half" idx="10"/>
          </p:nvPr>
        </p:nvSpPr>
        <p:spPr/>
        <p:txBody>
          <a:bodyPr/>
          <a:lstStyle/>
          <a:p>
            <a:fld id="{46E90B7F-F244-4416-94C4-87F7F1ADF330}" type="datetime1">
              <a:rPr lang="en-US" smtClean="0"/>
              <a:t>8/31/2026</a:t>
            </a:fld>
            <a:endParaRPr lang="en-US"/>
          </a:p>
        </p:txBody>
      </p:sp>
      <p:sp>
        <p:nvSpPr>
          <p:cNvPr id="8" name="Footer Placeholder 7">
            <a:extLst>
              <a:ext uri="{FF2B5EF4-FFF2-40B4-BE49-F238E27FC236}">
                <a16:creationId xmlns:a16="http://schemas.microsoft.com/office/drawing/2014/main" id="{A70E758F-0B6D-9488-D52B-73BD50387C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ECC93F-402C-67DB-E615-ECA7914F33FF}"/>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3112656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298AC-FCBA-FB9B-6F26-AEA1011ED3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EB6010-406E-3F40-24B3-4BB93C2298BF}"/>
              </a:ext>
            </a:extLst>
          </p:cNvPr>
          <p:cNvSpPr>
            <a:spLocks noGrp="1"/>
          </p:cNvSpPr>
          <p:nvPr>
            <p:ph type="dt" sz="half" idx="10"/>
          </p:nvPr>
        </p:nvSpPr>
        <p:spPr/>
        <p:txBody>
          <a:bodyPr/>
          <a:lstStyle/>
          <a:p>
            <a:fld id="{20475F64-56F3-4FB4-8180-1C513303B7EF}" type="datetime1">
              <a:rPr lang="en-US" smtClean="0"/>
              <a:t>8/31/2026</a:t>
            </a:fld>
            <a:endParaRPr lang="en-US"/>
          </a:p>
        </p:txBody>
      </p:sp>
      <p:sp>
        <p:nvSpPr>
          <p:cNvPr id="4" name="Footer Placeholder 3">
            <a:extLst>
              <a:ext uri="{FF2B5EF4-FFF2-40B4-BE49-F238E27FC236}">
                <a16:creationId xmlns:a16="http://schemas.microsoft.com/office/drawing/2014/main" id="{B8C668C0-F583-D9EB-DB73-43964A3ADE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B78734-435C-5840-2F06-87754E8484F7}"/>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1376300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548027-8A20-8B81-C136-9A4CFAF75F86}"/>
              </a:ext>
            </a:extLst>
          </p:cNvPr>
          <p:cNvSpPr>
            <a:spLocks noGrp="1"/>
          </p:cNvSpPr>
          <p:nvPr>
            <p:ph type="dt" sz="half" idx="10"/>
          </p:nvPr>
        </p:nvSpPr>
        <p:spPr/>
        <p:txBody>
          <a:bodyPr/>
          <a:lstStyle/>
          <a:p>
            <a:fld id="{188863C8-AC6C-4E6C-8DF3-943314B66D32}" type="datetime1">
              <a:rPr lang="en-US" smtClean="0"/>
              <a:t>8/31/2026</a:t>
            </a:fld>
            <a:endParaRPr lang="en-US"/>
          </a:p>
        </p:txBody>
      </p:sp>
      <p:sp>
        <p:nvSpPr>
          <p:cNvPr id="3" name="Footer Placeholder 2">
            <a:extLst>
              <a:ext uri="{FF2B5EF4-FFF2-40B4-BE49-F238E27FC236}">
                <a16:creationId xmlns:a16="http://schemas.microsoft.com/office/drawing/2014/main" id="{80C05934-B705-4B46-243A-DCE236B6C2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EB3ED5-9691-25C1-0283-013CFCDBFE28}"/>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1572195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13582-0B92-D48B-C030-E678D5D061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94B287-28F2-1335-85A6-59F019AE98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77AFD1-9D9A-7534-41FA-AF702F60B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EDABD8-9CD6-B18D-EE0C-472759C51975}"/>
              </a:ext>
            </a:extLst>
          </p:cNvPr>
          <p:cNvSpPr>
            <a:spLocks noGrp="1"/>
          </p:cNvSpPr>
          <p:nvPr>
            <p:ph type="dt" sz="half" idx="10"/>
          </p:nvPr>
        </p:nvSpPr>
        <p:spPr/>
        <p:txBody>
          <a:bodyPr/>
          <a:lstStyle/>
          <a:p>
            <a:fld id="{DB12A212-C86C-4C4F-BE0E-85D939A2A288}" type="datetime1">
              <a:rPr lang="en-US" smtClean="0"/>
              <a:t>8/31/2026</a:t>
            </a:fld>
            <a:endParaRPr lang="en-US"/>
          </a:p>
        </p:txBody>
      </p:sp>
      <p:sp>
        <p:nvSpPr>
          <p:cNvPr id="6" name="Footer Placeholder 5">
            <a:extLst>
              <a:ext uri="{FF2B5EF4-FFF2-40B4-BE49-F238E27FC236}">
                <a16:creationId xmlns:a16="http://schemas.microsoft.com/office/drawing/2014/main" id="{4B499C3E-8F95-4E90-C297-33D07C544B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6B93D7-C4AD-0759-A5D9-8BED45CAA432}"/>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3306610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3B8CF-C0E6-6EF5-834B-AC93A4818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9A9E17-0FBE-D634-F74C-520508DB34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06CAA4-EB54-64C0-FC8E-5BE9829B74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013694-8256-680D-7E76-EB334CFA7E39}"/>
              </a:ext>
            </a:extLst>
          </p:cNvPr>
          <p:cNvSpPr>
            <a:spLocks noGrp="1"/>
          </p:cNvSpPr>
          <p:nvPr>
            <p:ph type="dt" sz="half" idx="10"/>
          </p:nvPr>
        </p:nvSpPr>
        <p:spPr/>
        <p:txBody>
          <a:bodyPr/>
          <a:lstStyle/>
          <a:p>
            <a:fld id="{5BE3C615-4774-4F37-80FC-DD147C8C4183}" type="datetime1">
              <a:rPr lang="en-US" smtClean="0"/>
              <a:t>8/31/2026</a:t>
            </a:fld>
            <a:endParaRPr lang="en-US"/>
          </a:p>
        </p:txBody>
      </p:sp>
      <p:sp>
        <p:nvSpPr>
          <p:cNvPr id="6" name="Footer Placeholder 5">
            <a:extLst>
              <a:ext uri="{FF2B5EF4-FFF2-40B4-BE49-F238E27FC236}">
                <a16:creationId xmlns:a16="http://schemas.microsoft.com/office/drawing/2014/main" id="{96C2EA60-7046-9E72-F3E0-7AD2BAB66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55BDC4-70AE-FFAB-136F-47FD8F95D3AE}"/>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3349394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A5A51-77BE-BFB8-EEE9-4725AE8A57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FB75F8-F856-1D5E-A1F1-53BC4F7FB9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A25E21-D64D-A4D1-4225-59A7EF8252C7}"/>
              </a:ext>
            </a:extLst>
          </p:cNvPr>
          <p:cNvSpPr>
            <a:spLocks noGrp="1"/>
          </p:cNvSpPr>
          <p:nvPr>
            <p:ph type="dt" sz="half" idx="10"/>
          </p:nvPr>
        </p:nvSpPr>
        <p:spPr/>
        <p:txBody>
          <a:bodyPr/>
          <a:lstStyle/>
          <a:p>
            <a:fld id="{B0F440FB-6090-4AB8-987E-6C859D3D85C2}" type="datetime1">
              <a:rPr lang="en-US" smtClean="0"/>
              <a:t>8/31/2026</a:t>
            </a:fld>
            <a:endParaRPr lang="en-US"/>
          </a:p>
        </p:txBody>
      </p:sp>
      <p:sp>
        <p:nvSpPr>
          <p:cNvPr id="5" name="Footer Placeholder 4">
            <a:extLst>
              <a:ext uri="{FF2B5EF4-FFF2-40B4-BE49-F238E27FC236}">
                <a16:creationId xmlns:a16="http://schemas.microsoft.com/office/drawing/2014/main" id="{969286E5-A39D-D6AA-B66F-8282475179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627B1A-B395-B62D-29A8-2C49E40ED8A4}"/>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755252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15BCF7-FF43-5925-C792-4938A5F53D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D6CD81-AC60-1578-DC5C-2B99707A3A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C919-F6F7-9E02-E362-8413D8974CD8}"/>
              </a:ext>
            </a:extLst>
          </p:cNvPr>
          <p:cNvSpPr>
            <a:spLocks noGrp="1"/>
          </p:cNvSpPr>
          <p:nvPr>
            <p:ph type="dt" sz="half" idx="10"/>
          </p:nvPr>
        </p:nvSpPr>
        <p:spPr/>
        <p:txBody>
          <a:bodyPr/>
          <a:lstStyle/>
          <a:p>
            <a:fld id="{AFCCAFE0-73AA-40B4-AC50-E0F01BD11144}" type="datetime1">
              <a:rPr lang="en-US" smtClean="0"/>
              <a:t>8/31/2026</a:t>
            </a:fld>
            <a:endParaRPr lang="en-US"/>
          </a:p>
        </p:txBody>
      </p:sp>
      <p:sp>
        <p:nvSpPr>
          <p:cNvPr id="5" name="Footer Placeholder 4">
            <a:extLst>
              <a:ext uri="{FF2B5EF4-FFF2-40B4-BE49-F238E27FC236}">
                <a16:creationId xmlns:a16="http://schemas.microsoft.com/office/drawing/2014/main" id="{3E4F1D3E-FDDE-2DCF-993A-AEB83BB30B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7C283-EA0E-79F4-14DB-B771C34A6002}"/>
              </a:ext>
            </a:extLst>
          </p:cNvPr>
          <p:cNvSpPr>
            <a:spLocks noGrp="1"/>
          </p:cNvSpPr>
          <p:nvPr>
            <p:ph type="sldNum" sz="quarter" idx="12"/>
          </p:nvPr>
        </p:nvSpPr>
        <p:spPr/>
        <p:txBody>
          <a:bodyPr/>
          <a:lstStyle/>
          <a:p>
            <a:fld id="{70F2DE03-E0F7-4AE5-A28D-1B375FAEBDEF}" type="slidenum">
              <a:rPr lang="en-US" smtClean="0"/>
              <a:t>‹#›</a:t>
            </a:fld>
            <a:endParaRPr lang="en-US"/>
          </a:p>
        </p:txBody>
      </p:sp>
    </p:spTree>
    <p:extLst>
      <p:ext uri="{BB962C8B-B14F-4D97-AF65-F5344CB8AC3E}">
        <p14:creationId xmlns:p14="http://schemas.microsoft.com/office/powerpoint/2010/main" val="2993009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75A8E3-E217-160B-BA1C-82E9236987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8CF8E4-5DBA-5CD3-5A6A-3B9BC5765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41F0E2-A70A-5949-413A-D4021FC134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6CEF31-5689-497B-AB7D-161EA9BA3CBE}" type="datetime1">
              <a:rPr lang="en-US" smtClean="0"/>
              <a:t>8/31/2026</a:t>
            </a:fld>
            <a:endParaRPr lang="en-US"/>
          </a:p>
        </p:txBody>
      </p:sp>
      <p:sp>
        <p:nvSpPr>
          <p:cNvPr id="5" name="Footer Placeholder 4">
            <a:extLst>
              <a:ext uri="{FF2B5EF4-FFF2-40B4-BE49-F238E27FC236}">
                <a16:creationId xmlns:a16="http://schemas.microsoft.com/office/drawing/2014/main" id="{B0D58C54-B018-3721-A0AD-194C218B32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7E0AA7-B656-1687-E713-34D795C114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F2DE03-E0F7-4AE5-A28D-1B375FAEBDEF}" type="slidenum">
              <a:rPr lang="en-US" smtClean="0"/>
              <a:t>‹#›</a:t>
            </a:fld>
            <a:endParaRPr lang="en-US"/>
          </a:p>
        </p:txBody>
      </p:sp>
    </p:spTree>
    <p:extLst>
      <p:ext uri="{BB962C8B-B14F-4D97-AF65-F5344CB8AC3E}">
        <p14:creationId xmlns:p14="http://schemas.microsoft.com/office/powerpoint/2010/main" val="9706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B3539AD-CCF4-E5D9-36A6-EDCF4B5CDD41}"/>
              </a:ext>
            </a:extLst>
          </p:cNvPr>
          <p:cNvPicPr>
            <a:picLocks noChangeAspect="1"/>
          </p:cNvPicPr>
          <p:nvPr/>
        </p:nvPicPr>
        <p:blipFill>
          <a:blip r:embed="rId2">
            <a:alphaModFix amt="50000"/>
          </a:blip>
          <a:srcRect t="15413"/>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6D35E15C-5A1D-A6B9-DFE1-815F83F4B958}"/>
              </a:ext>
            </a:extLst>
          </p:cNvPr>
          <p:cNvSpPr>
            <a:spLocks noGrp="1"/>
          </p:cNvSpPr>
          <p:nvPr>
            <p:ph type="ctrTitle"/>
          </p:nvPr>
        </p:nvSpPr>
        <p:spPr>
          <a:xfrm>
            <a:off x="323744" y="540877"/>
            <a:ext cx="11544511" cy="2900518"/>
          </a:xfrm>
        </p:spPr>
        <p:txBody>
          <a:bodyPr>
            <a:normAutofit fontScale="90000"/>
          </a:bodyPr>
          <a:lstStyle/>
          <a:p>
            <a:r>
              <a:rPr lang="en-US" dirty="0"/>
              <a:t/>
            </a:r>
            <a:br>
              <a:rPr lang="en-US" dirty="0"/>
            </a:br>
            <a:r>
              <a:rPr lang="en-US" dirty="0"/>
              <a:t>Hybrid Deep Learning and Quantum Network for Typhoon Forecasting in a Wind Power Farm</a:t>
            </a:r>
            <a:endParaRPr lang="en-US" dirty="0">
              <a:solidFill>
                <a:srgbClr val="FFFFFF"/>
              </a:solidFill>
            </a:endParaRPr>
          </a:p>
        </p:txBody>
      </p:sp>
      <p:sp>
        <p:nvSpPr>
          <p:cNvPr id="3" name="Subtitle 2">
            <a:extLst>
              <a:ext uri="{FF2B5EF4-FFF2-40B4-BE49-F238E27FC236}">
                <a16:creationId xmlns:a16="http://schemas.microsoft.com/office/drawing/2014/main" id="{AC873947-592F-F735-F671-6250FBA49CE6}"/>
              </a:ext>
            </a:extLst>
          </p:cNvPr>
          <p:cNvSpPr>
            <a:spLocks noGrp="1"/>
          </p:cNvSpPr>
          <p:nvPr>
            <p:ph type="subTitle" idx="1"/>
          </p:nvPr>
        </p:nvSpPr>
        <p:spPr>
          <a:xfrm>
            <a:off x="647469" y="4970962"/>
            <a:ext cx="9144000" cy="1405128"/>
          </a:xfrm>
        </p:spPr>
        <p:txBody>
          <a:bodyPr>
            <a:normAutofit/>
          </a:bodyPr>
          <a:lstStyle/>
          <a:p>
            <a:pPr algn="l"/>
            <a:r>
              <a:rPr lang="en-US" sz="2000" dirty="0">
                <a:solidFill>
                  <a:srgbClr val="FFFFFF"/>
                </a:solidFill>
              </a:rPr>
              <a:t>Principal Investigator: Ying-Yi Hong </a:t>
            </a:r>
          </a:p>
          <a:p>
            <a:pPr algn="l"/>
            <a:r>
              <a:rPr lang="en-US" sz="2000" dirty="0">
                <a:solidFill>
                  <a:srgbClr val="FFFFFF"/>
                </a:solidFill>
              </a:rPr>
              <a:t>Project Collaborator: Christian Lian Paulo Perez Rioflorido</a:t>
            </a:r>
          </a:p>
          <a:p>
            <a:pPr algn="l"/>
            <a:r>
              <a:rPr lang="en-US" sz="2000" dirty="0">
                <a:solidFill>
                  <a:srgbClr val="FFFFFF"/>
                </a:solidFill>
              </a:rPr>
              <a:t>Chung Yuan Christian University</a:t>
            </a:r>
          </a:p>
        </p:txBody>
      </p:sp>
      <p:pic>
        <p:nvPicPr>
          <p:cNvPr id="7" name="Picture 6" descr="A blue circle with white and red logo&#10;&#10;AI-generated content may be incorrect.">
            <a:extLst>
              <a:ext uri="{FF2B5EF4-FFF2-40B4-BE49-F238E27FC236}">
                <a16:creationId xmlns:a16="http://schemas.microsoft.com/office/drawing/2014/main" id="{E58E8E4F-309B-11FD-F9C8-089FA31895F2}"/>
              </a:ext>
            </a:extLst>
          </p:cNvPr>
          <p:cNvPicPr>
            <a:picLocks noChangeAspect="1"/>
          </p:cNvPicPr>
          <p:nvPr/>
        </p:nvPicPr>
        <p:blipFill>
          <a:blip r:embed="rId3"/>
          <a:stretch>
            <a:fillRect/>
          </a:stretch>
        </p:blipFill>
        <p:spPr>
          <a:xfrm>
            <a:off x="8926345" y="5297432"/>
            <a:ext cx="1405128" cy="1405128"/>
          </a:xfrm>
          <a:prstGeom prst="rect">
            <a:avLst/>
          </a:prstGeom>
        </p:spPr>
      </p:pic>
      <p:pic>
        <p:nvPicPr>
          <p:cNvPr id="20" name="Picture 19">
            <a:extLst>
              <a:ext uri="{FF2B5EF4-FFF2-40B4-BE49-F238E27FC236}">
                <a16:creationId xmlns:a16="http://schemas.microsoft.com/office/drawing/2014/main" id="{BA6D9C29-0443-8236-7B90-195BF596EE17}"/>
              </a:ext>
            </a:extLst>
          </p:cNvPr>
          <p:cNvPicPr>
            <a:picLocks noChangeAspect="1"/>
          </p:cNvPicPr>
          <p:nvPr/>
        </p:nvPicPr>
        <p:blipFill>
          <a:blip r:embed="rId4"/>
          <a:srcRect l="24300" t="14320" r="23226" b="14320"/>
          <a:stretch>
            <a:fillRect/>
          </a:stretch>
        </p:blipFill>
        <p:spPr>
          <a:xfrm>
            <a:off x="10503200" y="5421113"/>
            <a:ext cx="1517073" cy="1157766"/>
          </a:xfrm>
          <a:prstGeom prst="rect">
            <a:avLst/>
          </a:prstGeom>
        </p:spPr>
      </p:pic>
      <p:sp>
        <p:nvSpPr>
          <p:cNvPr id="21" name="Slide Number Placeholder 20">
            <a:extLst>
              <a:ext uri="{FF2B5EF4-FFF2-40B4-BE49-F238E27FC236}">
                <a16:creationId xmlns:a16="http://schemas.microsoft.com/office/drawing/2014/main" id="{9EF13A3D-C9BE-EECE-AD57-99739CFA9898}"/>
              </a:ext>
            </a:extLst>
          </p:cNvPr>
          <p:cNvSpPr>
            <a:spLocks noGrp="1"/>
          </p:cNvSpPr>
          <p:nvPr>
            <p:ph type="sldNum" sz="quarter" idx="12"/>
          </p:nvPr>
        </p:nvSpPr>
        <p:spPr/>
        <p:txBody>
          <a:bodyPr/>
          <a:lstStyle/>
          <a:p>
            <a:fld id="{70F2DE03-E0F7-4AE5-A28D-1B375FAEBDEF}" type="slidenum">
              <a:rPr lang="en-US" smtClean="0"/>
              <a:t>1</a:t>
            </a:fld>
            <a:endParaRPr lang="en-US"/>
          </a:p>
        </p:txBody>
      </p:sp>
    </p:spTree>
    <p:extLst>
      <p:ext uri="{BB962C8B-B14F-4D97-AF65-F5344CB8AC3E}">
        <p14:creationId xmlns:p14="http://schemas.microsoft.com/office/powerpoint/2010/main" val="392989291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40E7-54DA-50BF-4A38-64E826C5D490}"/>
              </a:ext>
            </a:extLst>
          </p:cNvPr>
          <p:cNvSpPr>
            <a:spLocks noGrp="1"/>
          </p:cNvSpPr>
          <p:nvPr>
            <p:ph type="title"/>
          </p:nvPr>
        </p:nvSpPr>
        <p:spPr/>
        <p:txBody>
          <a:bodyPr>
            <a:normAutofit fontScale="90000"/>
          </a:bodyPr>
          <a:lstStyle/>
          <a:p>
            <a:r>
              <a:rPr lang="en-US" dirty="0"/>
              <a:t>Hybrid Deep Learning and Quantum Network for Typhoon Forecasting in a Wind Power Farm</a:t>
            </a:r>
          </a:p>
        </p:txBody>
      </p:sp>
      <p:sp>
        <p:nvSpPr>
          <p:cNvPr id="3" name="Content Placeholder 2">
            <a:extLst>
              <a:ext uri="{FF2B5EF4-FFF2-40B4-BE49-F238E27FC236}">
                <a16:creationId xmlns:a16="http://schemas.microsoft.com/office/drawing/2014/main" id="{7574E193-0322-2596-444B-06CE010DF51D}"/>
              </a:ext>
            </a:extLst>
          </p:cNvPr>
          <p:cNvSpPr>
            <a:spLocks noGrp="1"/>
          </p:cNvSpPr>
          <p:nvPr>
            <p:ph idx="1"/>
          </p:nvPr>
        </p:nvSpPr>
        <p:spPr>
          <a:xfrm>
            <a:off x="838200" y="1825625"/>
            <a:ext cx="5257800" cy="4351338"/>
          </a:xfrm>
        </p:spPr>
        <p:txBody>
          <a:bodyPr>
            <a:normAutofit fontScale="85000" lnSpcReduction="20000"/>
          </a:bodyPr>
          <a:lstStyle/>
          <a:p>
            <a:pPr algn="just"/>
            <a:r>
              <a:rPr lang="en-US" dirty="0"/>
              <a:t>A hybrid quantum-classical deep learning system is utilized as our application for comprehensive typhoon forecasting and wind farm risk assessment. The system combines classical deep learning for multi-horizon, attention-based temporal modeling with quantum neural networks for quantum-enhanced sequential pattern recognition. Furthermore, the system simultaneously forecasts typhoon path, radius, intensity, wind speed, and the operational status of wind farm turbines during extreme weather events.</a:t>
            </a:r>
          </a:p>
        </p:txBody>
      </p:sp>
      <p:sp>
        <p:nvSpPr>
          <p:cNvPr id="4" name="Slide Number Placeholder 3">
            <a:extLst>
              <a:ext uri="{FF2B5EF4-FFF2-40B4-BE49-F238E27FC236}">
                <a16:creationId xmlns:a16="http://schemas.microsoft.com/office/drawing/2014/main" id="{8A0EFEE4-D109-021B-B428-C63D882D196F}"/>
              </a:ext>
            </a:extLst>
          </p:cNvPr>
          <p:cNvSpPr>
            <a:spLocks noGrp="1"/>
          </p:cNvSpPr>
          <p:nvPr>
            <p:ph type="sldNum" sz="quarter" idx="12"/>
          </p:nvPr>
        </p:nvSpPr>
        <p:spPr/>
        <p:txBody>
          <a:bodyPr/>
          <a:lstStyle/>
          <a:p>
            <a:fld id="{70F2DE03-E0F7-4AE5-A28D-1B375FAEBDEF}" type="slidenum">
              <a:rPr lang="en-US" smtClean="0"/>
              <a:t>2</a:t>
            </a:fld>
            <a:endParaRPr lang="en-US"/>
          </a:p>
        </p:txBody>
      </p:sp>
      <p:pic>
        <p:nvPicPr>
          <p:cNvPr id="6" name="Picture 5">
            <a:extLst>
              <a:ext uri="{FF2B5EF4-FFF2-40B4-BE49-F238E27FC236}">
                <a16:creationId xmlns:a16="http://schemas.microsoft.com/office/drawing/2014/main" id="{F8DB3AEB-7508-051C-BE91-810A4BD0F8CB}"/>
              </a:ext>
            </a:extLst>
          </p:cNvPr>
          <p:cNvPicPr>
            <a:picLocks noChangeAspect="1"/>
          </p:cNvPicPr>
          <p:nvPr/>
        </p:nvPicPr>
        <p:blipFill>
          <a:blip r:embed="rId2"/>
          <a:srcRect b="5532"/>
          <a:stretch>
            <a:fillRect/>
          </a:stretch>
        </p:blipFill>
        <p:spPr>
          <a:xfrm>
            <a:off x="6099340" y="2179559"/>
            <a:ext cx="5546881" cy="3171759"/>
          </a:xfrm>
          <a:prstGeom prst="rect">
            <a:avLst/>
          </a:prstGeom>
        </p:spPr>
      </p:pic>
      <p:pic>
        <p:nvPicPr>
          <p:cNvPr id="8" name="Picture 7" descr="A blue and grey text on a black background&#10;&#10;AI-generated content may be incorrect.">
            <a:extLst>
              <a:ext uri="{FF2B5EF4-FFF2-40B4-BE49-F238E27FC236}">
                <a16:creationId xmlns:a16="http://schemas.microsoft.com/office/drawing/2014/main" id="{8C49D862-24F3-7912-0948-19986BF70EE6}"/>
              </a:ext>
            </a:extLst>
          </p:cNvPr>
          <p:cNvPicPr>
            <a:picLocks noChangeAspect="1"/>
          </p:cNvPicPr>
          <p:nvPr/>
        </p:nvPicPr>
        <p:blipFill>
          <a:blip r:embed="rId3"/>
          <a:stretch>
            <a:fillRect/>
          </a:stretch>
        </p:blipFill>
        <p:spPr>
          <a:xfrm>
            <a:off x="0" y="6148361"/>
            <a:ext cx="3137161" cy="689027"/>
          </a:xfrm>
          <a:prstGeom prst="rect">
            <a:avLst/>
          </a:prstGeom>
        </p:spPr>
      </p:pic>
    </p:spTree>
    <p:extLst>
      <p:ext uri="{BB962C8B-B14F-4D97-AF65-F5344CB8AC3E}">
        <p14:creationId xmlns:p14="http://schemas.microsoft.com/office/powerpoint/2010/main" val="3382706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77B67-80B4-4F89-BCA6-D19DA308359D}"/>
              </a:ext>
            </a:extLst>
          </p:cNvPr>
          <p:cNvSpPr>
            <a:spLocks noGrp="1"/>
          </p:cNvSpPr>
          <p:nvPr>
            <p:ph type="title"/>
          </p:nvPr>
        </p:nvSpPr>
        <p:spPr>
          <a:xfrm>
            <a:off x="838200" y="365125"/>
            <a:ext cx="10515600" cy="1460500"/>
          </a:xfrm>
        </p:spPr>
        <p:txBody>
          <a:bodyPr>
            <a:normAutofit/>
          </a:bodyPr>
          <a:lstStyle/>
          <a:p>
            <a:r>
              <a:rPr lang="en-US" dirty="0"/>
              <a:t>Project Overview</a:t>
            </a:r>
            <a:br>
              <a:rPr lang="en-US" dirty="0"/>
            </a:br>
            <a:r>
              <a:rPr lang="en-US" sz="2700" dirty="0"/>
              <a:t>Hybrid deep learning + quantum network for typhoon forecasting</a:t>
            </a:r>
            <a:endParaRPr lang="en-US" dirty="0"/>
          </a:p>
        </p:txBody>
      </p:sp>
      <p:sp>
        <p:nvSpPr>
          <p:cNvPr id="3" name="Content Placeholder 2">
            <a:extLst>
              <a:ext uri="{FF2B5EF4-FFF2-40B4-BE49-F238E27FC236}">
                <a16:creationId xmlns:a16="http://schemas.microsoft.com/office/drawing/2014/main" id="{96E26B94-2F2F-3DDC-35A7-A67EEDBEE9B2}"/>
              </a:ext>
            </a:extLst>
          </p:cNvPr>
          <p:cNvSpPr>
            <a:spLocks noGrp="1"/>
          </p:cNvSpPr>
          <p:nvPr>
            <p:ph idx="1"/>
          </p:nvPr>
        </p:nvSpPr>
        <p:spPr/>
        <p:txBody>
          <a:bodyPr>
            <a:normAutofit fontScale="92500" lnSpcReduction="20000"/>
          </a:bodyPr>
          <a:lstStyle/>
          <a:p>
            <a:r>
              <a:rPr lang="en-US" b="1" dirty="0"/>
              <a:t>Goal. </a:t>
            </a:r>
            <a:r>
              <a:rPr lang="en-US" dirty="0"/>
              <a:t>Improve typhoon and wind forecasting for wind power farms by fusing deep learning with quantum-enhanced neural networks.</a:t>
            </a:r>
          </a:p>
          <a:p>
            <a:r>
              <a:rPr lang="en-US" b="1" dirty="0"/>
              <a:t>Approach. </a:t>
            </a:r>
            <a:r>
              <a:rPr lang="en-US" dirty="0"/>
              <a:t>Attention-based time-series models (Transformers, LSTMs) combined with quantum layers to capture nonlinear, high-dimensional spatiotemporal patterns.</a:t>
            </a:r>
          </a:p>
          <a:p>
            <a:r>
              <a:rPr lang="en-US" b="1" dirty="0"/>
              <a:t>NVIDIA role. </a:t>
            </a:r>
            <a:r>
              <a:rPr lang="en-US" dirty="0"/>
              <a:t>GPU acceleration for deep learning training, with NVIDIA CUDA-Q used to simulate and integrate the quantum network layers.</a:t>
            </a:r>
          </a:p>
          <a:p>
            <a:r>
              <a:rPr lang="en-US" b="1" dirty="0"/>
              <a:t>Early signal. </a:t>
            </a:r>
            <a:r>
              <a:rPr lang="en-US" dirty="0"/>
              <a:t>Preliminary tests on Western Pacific typhoon data show the hybrid model outperforming traditional techniques on wind speed, direction, and storm track.</a:t>
            </a:r>
          </a:p>
          <a:p>
            <a:r>
              <a:rPr lang="en-US" b="1" dirty="0"/>
              <a:t>Keywords. </a:t>
            </a:r>
            <a:r>
              <a:rPr lang="en-US" dirty="0"/>
              <a:t>Typhoon Forecasting, Quantum AI, Wind Energy, Deep Learning, Climate Resilience.</a:t>
            </a:r>
          </a:p>
          <a:p>
            <a:endParaRPr lang="en-US" dirty="0"/>
          </a:p>
        </p:txBody>
      </p:sp>
      <p:sp>
        <p:nvSpPr>
          <p:cNvPr id="4" name="Slide Number Placeholder 3">
            <a:extLst>
              <a:ext uri="{FF2B5EF4-FFF2-40B4-BE49-F238E27FC236}">
                <a16:creationId xmlns:a16="http://schemas.microsoft.com/office/drawing/2014/main" id="{790DBF98-3F6B-C436-D84E-31545AB777E6}"/>
              </a:ext>
            </a:extLst>
          </p:cNvPr>
          <p:cNvSpPr>
            <a:spLocks noGrp="1"/>
          </p:cNvSpPr>
          <p:nvPr>
            <p:ph type="sldNum" sz="quarter" idx="12"/>
          </p:nvPr>
        </p:nvSpPr>
        <p:spPr/>
        <p:txBody>
          <a:bodyPr/>
          <a:lstStyle/>
          <a:p>
            <a:fld id="{70F2DE03-E0F7-4AE5-A28D-1B375FAEBDEF}" type="slidenum">
              <a:rPr lang="en-US" smtClean="0"/>
              <a:t>3</a:t>
            </a:fld>
            <a:endParaRPr lang="en-US"/>
          </a:p>
        </p:txBody>
      </p:sp>
      <p:pic>
        <p:nvPicPr>
          <p:cNvPr id="6" name="Picture 5" descr="A blue and grey text on a black background&#10;&#10;AI-generated content may be incorrect.">
            <a:extLst>
              <a:ext uri="{FF2B5EF4-FFF2-40B4-BE49-F238E27FC236}">
                <a16:creationId xmlns:a16="http://schemas.microsoft.com/office/drawing/2014/main" id="{E7AB9975-F384-C13B-CE25-7AA1BF96B0C8}"/>
              </a:ext>
            </a:extLst>
          </p:cNvPr>
          <p:cNvPicPr>
            <a:picLocks noChangeAspect="1"/>
          </p:cNvPicPr>
          <p:nvPr/>
        </p:nvPicPr>
        <p:blipFill>
          <a:blip r:embed="rId2"/>
          <a:stretch>
            <a:fillRect/>
          </a:stretch>
        </p:blipFill>
        <p:spPr>
          <a:xfrm>
            <a:off x="0" y="6148361"/>
            <a:ext cx="3137161" cy="689027"/>
          </a:xfrm>
          <a:prstGeom prst="rect">
            <a:avLst/>
          </a:prstGeom>
        </p:spPr>
      </p:pic>
    </p:spTree>
    <p:extLst>
      <p:ext uri="{BB962C8B-B14F-4D97-AF65-F5344CB8AC3E}">
        <p14:creationId xmlns:p14="http://schemas.microsoft.com/office/powerpoint/2010/main" val="400007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2BF38-AD1E-A05D-2E0C-BFB969ED6480}"/>
              </a:ext>
            </a:extLst>
          </p:cNvPr>
          <p:cNvSpPr>
            <a:spLocks noGrp="1"/>
          </p:cNvSpPr>
          <p:nvPr>
            <p:ph type="title"/>
          </p:nvPr>
        </p:nvSpPr>
        <p:spPr/>
        <p:txBody>
          <a:bodyPr>
            <a:normAutofit/>
          </a:bodyPr>
          <a:lstStyle/>
          <a:p>
            <a:pPr marL="274320" marR="0" lvl="0" indent="-137160" defTabSz="914400" rtl="0" eaLnBrk="1" fontAlgn="auto" latinLnBrk="0" hangingPunct="1">
              <a:lnSpc>
                <a:spcPct val="90000"/>
              </a:lnSpc>
              <a:spcBef>
                <a:spcPts val="0"/>
              </a:spcBef>
              <a:spcAft>
                <a:spcPts val="0"/>
              </a:spcAft>
              <a:buClr>
                <a:srgbClr val="000000"/>
              </a:buClr>
              <a:buSzPts val="2400"/>
              <a:buFont typeface="Arial"/>
              <a:buNone/>
              <a:tabLst/>
              <a:defRPr/>
            </a:pPr>
            <a:r>
              <a:rPr lang="en-US" dirty="0"/>
              <a:t>Problem &amp; Motivation</a:t>
            </a:r>
            <a:br>
              <a:rPr lang="en-US" dirty="0"/>
            </a:br>
            <a:r>
              <a:rPr kumimoji="0" lang="en-US" sz="1600" b="0" i="0" u="none" strike="noStrike" kern="0" cap="none" spc="0" normalizeH="0" baseline="0" noProof="0" dirty="0">
                <a:ln>
                  <a:noFill/>
                </a:ln>
                <a:solidFill>
                  <a:srgbClr val="000000"/>
                </a:solidFill>
                <a:effectLst/>
                <a:uLnTx/>
                <a:uFillTx/>
                <a:latin typeface="NVIDIA Sans"/>
                <a:sym typeface="NVIDIA Sans"/>
              </a:rPr>
              <a:t>Typhoons are outpacing today’s forecasting tools</a:t>
            </a:r>
            <a:endParaRPr lang="en-US" dirty="0"/>
          </a:p>
        </p:txBody>
      </p:sp>
      <p:sp>
        <p:nvSpPr>
          <p:cNvPr id="3" name="Content Placeholder 2">
            <a:extLst>
              <a:ext uri="{FF2B5EF4-FFF2-40B4-BE49-F238E27FC236}">
                <a16:creationId xmlns:a16="http://schemas.microsoft.com/office/drawing/2014/main" id="{DCF291EB-3588-CDF9-E85C-E5C87E932DBE}"/>
              </a:ext>
            </a:extLst>
          </p:cNvPr>
          <p:cNvSpPr>
            <a:spLocks noGrp="1"/>
          </p:cNvSpPr>
          <p:nvPr>
            <p:ph idx="1"/>
          </p:nvPr>
        </p:nvSpPr>
        <p:spPr/>
        <p:txBody>
          <a:bodyPr>
            <a:normAutofit fontScale="92500" lnSpcReduction="10000"/>
          </a:bodyPr>
          <a:lstStyle/>
          <a:p>
            <a:pPr algn="just"/>
            <a:r>
              <a:rPr lang="en-US" b="1" dirty="0"/>
              <a:t>Rising risk. </a:t>
            </a:r>
            <a:r>
              <a:rPr lang="en-US" dirty="0"/>
              <a:t>Increasing typhoon intensity across the Asia-Pacific threatens wind farms with wind fluctuations, structural damage, forced outages, and grid instability.</a:t>
            </a:r>
          </a:p>
          <a:p>
            <a:pPr algn="just"/>
            <a:r>
              <a:rPr lang="en-US" b="1" dirty="0"/>
              <a:t>The gap. </a:t>
            </a:r>
            <a:r>
              <a:rPr lang="en-US" dirty="0"/>
              <a:t>Physics-based NWP models (ECMWF, WRF) forecast large-scale atmospheric trends well, but struggle with the chaotic, nonlinear dynamics of typhoons and short-term wind variability.</a:t>
            </a:r>
          </a:p>
          <a:p>
            <a:pPr algn="just"/>
            <a:r>
              <a:rPr lang="en-US" b="1" dirty="0"/>
              <a:t>The fix. </a:t>
            </a:r>
            <a:r>
              <a:rPr lang="en-US" dirty="0"/>
              <a:t>A hybrid framework pairing the Temporal Fusion Transformer (TFT) with NVIDIA CUDA-Q quantum-enhanced layers, sharpening pattern recognition and multi-scale forecasting for extreme weather.</a:t>
            </a:r>
          </a:p>
          <a:p>
            <a:pPr algn="just"/>
            <a:r>
              <a:rPr lang="en-US" b="1" dirty="0"/>
              <a:t>Why it matters. </a:t>
            </a:r>
            <a:r>
              <a:rPr lang="en-US" dirty="0"/>
              <a:t>Better trajectory and wind predictions enable earlier operational decisions — curtailment, yaw/park, crew scheduling — protecting turbines and grid stability.</a:t>
            </a:r>
          </a:p>
          <a:p>
            <a:endParaRPr lang="en-US" dirty="0"/>
          </a:p>
        </p:txBody>
      </p:sp>
      <p:sp>
        <p:nvSpPr>
          <p:cNvPr id="4" name="Slide Number Placeholder 3">
            <a:extLst>
              <a:ext uri="{FF2B5EF4-FFF2-40B4-BE49-F238E27FC236}">
                <a16:creationId xmlns:a16="http://schemas.microsoft.com/office/drawing/2014/main" id="{2E732129-D195-4BEA-E43C-328B6ED068CD}"/>
              </a:ext>
            </a:extLst>
          </p:cNvPr>
          <p:cNvSpPr>
            <a:spLocks noGrp="1"/>
          </p:cNvSpPr>
          <p:nvPr>
            <p:ph type="sldNum" sz="quarter" idx="12"/>
          </p:nvPr>
        </p:nvSpPr>
        <p:spPr/>
        <p:txBody>
          <a:bodyPr/>
          <a:lstStyle/>
          <a:p>
            <a:fld id="{70F2DE03-E0F7-4AE5-A28D-1B375FAEBDEF}" type="slidenum">
              <a:rPr lang="en-US" smtClean="0"/>
              <a:t>4</a:t>
            </a:fld>
            <a:endParaRPr lang="en-US"/>
          </a:p>
        </p:txBody>
      </p:sp>
      <p:pic>
        <p:nvPicPr>
          <p:cNvPr id="6" name="Picture 5" descr="A blue and grey text on a black background&#10;&#10;AI-generated content may be incorrect.">
            <a:extLst>
              <a:ext uri="{FF2B5EF4-FFF2-40B4-BE49-F238E27FC236}">
                <a16:creationId xmlns:a16="http://schemas.microsoft.com/office/drawing/2014/main" id="{BC6789E8-9EB0-E3D9-0826-CC6E3B120CFE}"/>
              </a:ext>
            </a:extLst>
          </p:cNvPr>
          <p:cNvPicPr>
            <a:picLocks noChangeAspect="1"/>
          </p:cNvPicPr>
          <p:nvPr/>
        </p:nvPicPr>
        <p:blipFill>
          <a:blip r:embed="rId2"/>
          <a:stretch>
            <a:fillRect/>
          </a:stretch>
        </p:blipFill>
        <p:spPr>
          <a:xfrm>
            <a:off x="0" y="6148361"/>
            <a:ext cx="3137161" cy="689027"/>
          </a:xfrm>
          <a:prstGeom prst="rect">
            <a:avLst/>
          </a:prstGeom>
        </p:spPr>
      </p:pic>
    </p:spTree>
    <p:extLst>
      <p:ext uri="{BB962C8B-B14F-4D97-AF65-F5344CB8AC3E}">
        <p14:creationId xmlns:p14="http://schemas.microsoft.com/office/powerpoint/2010/main" val="3957427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1466-3FAF-8CC4-B43C-E4634FA3055B}"/>
              </a:ext>
            </a:extLst>
          </p:cNvPr>
          <p:cNvSpPr>
            <a:spLocks noGrp="1"/>
          </p:cNvSpPr>
          <p:nvPr>
            <p:ph type="title"/>
          </p:nvPr>
        </p:nvSpPr>
        <p:spPr/>
        <p:txBody>
          <a:bodyPr/>
          <a:lstStyle/>
          <a:p>
            <a:r>
              <a:rPr lang="en-US"/>
              <a:t>Scientific Driver</a:t>
            </a:r>
            <a:endParaRPr lang="en-US" dirty="0"/>
          </a:p>
        </p:txBody>
      </p:sp>
      <p:sp>
        <p:nvSpPr>
          <p:cNvPr id="3" name="Content Placeholder 2">
            <a:extLst>
              <a:ext uri="{FF2B5EF4-FFF2-40B4-BE49-F238E27FC236}">
                <a16:creationId xmlns:a16="http://schemas.microsoft.com/office/drawing/2014/main" id="{026D3854-8F81-2EA6-D645-375E4118477C}"/>
              </a:ext>
            </a:extLst>
          </p:cNvPr>
          <p:cNvSpPr>
            <a:spLocks noGrp="1"/>
          </p:cNvSpPr>
          <p:nvPr>
            <p:ph idx="1"/>
          </p:nvPr>
        </p:nvSpPr>
        <p:spPr>
          <a:xfrm>
            <a:off x="838200" y="1825625"/>
            <a:ext cx="6110251" cy="3711575"/>
          </a:xfrm>
        </p:spPr>
        <p:txBody>
          <a:bodyPr/>
          <a:lstStyle/>
          <a:p>
            <a:r>
              <a:rPr lang="en-US" dirty="0"/>
              <a:t>TFT handles multi-horizon temporal dependencies and exogenous selection (great for NWP post-processing).</a:t>
            </a:r>
          </a:p>
          <a:p>
            <a:r>
              <a:rPr lang="en-US" dirty="0"/>
              <a:t>QLSTM provides a compact, highly nonlinear temporal inductive bias that can boost tail prediction and calibration, kept in FP32 for numeric stability.</a:t>
            </a:r>
          </a:p>
        </p:txBody>
      </p:sp>
      <p:pic>
        <p:nvPicPr>
          <p:cNvPr id="7" name="Picture 6">
            <a:extLst>
              <a:ext uri="{FF2B5EF4-FFF2-40B4-BE49-F238E27FC236}">
                <a16:creationId xmlns:a16="http://schemas.microsoft.com/office/drawing/2014/main" id="{3FAD377B-A46A-A945-DA98-40E21772C06C}"/>
              </a:ext>
            </a:extLst>
          </p:cNvPr>
          <p:cNvPicPr>
            <a:picLocks noChangeAspect="1"/>
          </p:cNvPicPr>
          <p:nvPr/>
        </p:nvPicPr>
        <p:blipFill>
          <a:blip r:embed="rId2"/>
          <a:stretch>
            <a:fillRect/>
          </a:stretch>
        </p:blipFill>
        <p:spPr>
          <a:xfrm>
            <a:off x="8059994" y="4623629"/>
            <a:ext cx="2964479" cy="1524732"/>
          </a:xfrm>
          <a:prstGeom prst="rect">
            <a:avLst/>
          </a:prstGeom>
        </p:spPr>
      </p:pic>
      <p:pic>
        <p:nvPicPr>
          <p:cNvPr id="9" name="Picture 8">
            <a:extLst>
              <a:ext uri="{FF2B5EF4-FFF2-40B4-BE49-F238E27FC236}">
                <a16:creationId xmlns:a16="http://schemas.microsoft.com/office/drawing/2014/main" id="{25F30053-83D0-22AD-7E54-C4CA6F13CEF7}"/>
              </a:ext>
            </a:extLst>
          </p:cNvPr>
          <p:cNvPicPr>
            <a:picLocks noChangeAspect="1"/>
          </p:cNvPicPr>
          <p:nvPr/>
        </p:nvPicPr>
        <p:blipFill>
          <a:blip r:embed="rId3"/>
          <a:stretch>
            <a:fillRect/>
          </a:stretch>
        </p:blipFill>
        <p:spPr>
          <a:xfrm>
            <a:off x="7926242" y="1249548"/>
            <a:ext cx="3312040" cy="2747075"/>
          </a:xfrm>
          <a:prstGeom prst="rect">
            <a:avLst/>
          </a:prstGeom>
        </p:spPr>
      </p:pic>
      <p:sp>
        <p:nvSpPr>
          <p:cNvPr id="10" name="TextBox 9">
            <a:extLst>
              <a:ext uri="{FF2B5EF4-FFF2-40B4-BE49-F238E27FC236}">
                <a16:creationId xmlns:a16="http://schemas.microsoft.com/office/drawing/2014/main" id="{DB30A2A7-6DE9-802E-D376-E23583AA5EE6}"/>
              </a:ext>
            </a:extLst>
          </p:cNvPr>
          <p:cNvSpPr txBox="1"/>
          <p:nvPr/>
        </p:nvSpPr>
        <p:spPr>
          <a:xfrm>
            <a:off x="8059994" y="4014639"/>
            <a:ext cx="3044537" cy="369332"/>
          </a:xfrm>
          <a:prstGeom prst="rect">
            <a:avLst/>
          </a:prstGeom>
          <a:noFill/>
        </p:spPr>
        <p:txBody>
          <a:bodyPr wrap="square" rtlCol="0">
            <a:spAutoFit/>
          </a:bodyPr>
          <a:lstStyle/>
          <a:p>
            <a:r>
              <a:rPr lang="en-US" dirty="0"/>
              <a:t>Temporal Fusion Transformer</a:t>
            </a:r>
          </a:p>
        </p:txBody>
      </p:sp>
      <p:sp>
        <p:nvSpPr>
          <p:cNvPr id="13" name="TextBox 12">
            <a:extLst>
              <a:ext uri="{FF2B5EF4-FFF2-40B4-BE49-F238E27FC236}">
                <a16:creationId xmlns:a16="http://schemas.microsoft.com/office/drawing/2014/main" id="{B056DDBA-F2D7-F393-6BB8-E5034A7C1AFB}"/>
              </a:ext>
            </a:extLst>
          </p:cNvPr>
          <p:cNvSpPr txBox="1"/>
          <p:nvPr/>
        </p:nvSpPr>
        <p:spPr>
          <a:xfrm>
            <a:off x="8059994" y="6180073"/>
            <a:ext cx="3044537" cy="369332"/>
          </a:xfrm>
          <a:prstGeom prst="rect">
            <a:avLst/>
          </a:prstGeom>
          <a:noFill/>
        </p:spPr>
        <p:txBody>
          <a:bodyPr wrap="square" rtlCol="0">
            <a:spAutoFit/>
          </a:bodyPr>
          <a:lstStyle/>
          <a:p>
            <a:pPr algn="ctr"/>
            <a:r>
              <a:rPr lang="en-US" dirty="0"/>
              <a:t>Quantum LSTM</a:t>
            </a:r>
          </a:p>
        </p:txBody>
      </p:sp>
      <p:sp>
        <p:nvSpPr>
          <p:cNvPr id="15" name="Slide Number Placeholder 14">
            <a:extLst>
              <a:ext uri="{FF2B5EF4-FFF2-40B4-BE49-F238E27FC236}">
                <a16:creationId xmlns:a16="http://schemas.microsoft.com/office/drawing/2014/main" id="{0ED4ABA4-8C86-7882-A2A6-59E2C03B43E2}"/>
              </a:ext>
            </a:extLst>
          </p:cNvPr>
          <p:cNvSpPr>
            <a:spLocks noGrp="1"/>
          </p:cNvSpPr>
          <p:nvPr>
            <p:ph type="sldNum" sz="quarter" idx="12"/>
          </p:nvPr>
        </p:nvSpPr>
        <p:spPr/>
        <p:txBody>
          <a:bodyPr/>
          <a:lstStyle/>
          <a:p>
            <a:fld id="{70F2DE03-E0F7-4AE5-A28D-1B375FAEBDEF}" type="slidenum">
              <a:rPr lang="en-US" smtClean="0"/>
              <a:t>5</a:t>
            </a:fld>
            <a:endParaRPr lang="en-US"/>
          </a:p>
        </p:txBody>
      </p:sp>
      <p:pic>
        <p:nvPicPr>
          <p:cNvPr id="17" name="Picture 16" descr="A blue and grey text on a black background&#10;&#10;AI-generated content may be incorrect.">
            <a:extLst>
              <a:ext uri="{FF2B5EF4-FFF2-40B4-BE49-F238E27FC236}">
                <a16:creationId xmlns:a16="http://schemas.microsoft.com/office/drawing/2014/main" id="{58ECEEB6-31C9-5BD1-1A62-10BFDB639A98}"/>
              </a:ext>
            </a:extLst>
          </p:cNvPr>
          <p:cNvPicPr>
            <a:picLocks noChangeAspect="1"/>
          </p:cNvPicPr>
          <p:nvPr/>
        </p:nvPicPr>
        <p:blipFill>
          <a:blip r:embed="rId4"/>
          <a:stretch>
            <a:fillRect/>
          </a:stretch>
        </p:blipFill>
        <p:spPr>
          <a:xfrm>
            <a:off x="0" y="6148361"/>
            <a:ext cx="3137161" cy="689027"/>
          </a:xfrm>
          <a:prstGeom prst="rect">
            <a:avLst/>
          </a:prstGeom>
        </p:spPr>
      </p:pic>
    </p:spTree>
    <p:extLst>
      <p:ext uri="{BB962C8B-B14F-4D97-AF65-F5344CB8AC3E}">
        <p14:creationId xmlns:p14="http://schemas.microsoft.com/office/powerpoint/2010/main" val="4029605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AC17C-7790-2A37-EFE5-AE8ECD5C818A}"/>
              </a:ext>
            </a:extLst>
          </p:cNvPr>
          <p:cNvSpPr>
            <a:spLocks noGrp="1"/>
          </p:cNvSpPr>
          <p:nvPr>
            <p:ph type="title"/>
          </p:nvPr>
        </p:nvSpPr>
        <p:spPr/>
        <p:txBody>
          <a:bodyPr/>
          <a:lstStyle/>
          <a:p>
            <a:r>
              <a:rPr lang="en-US" altLang="zh-TW" dirty="0"/>
              <a:t>Basic Neural Architecture</a:t>
            </a:r>
            <a:endParaRPr lang="en-US" dirty="0"/>
          </a:p>
        </p:txBody>
      </p:sp>
      <p:pic>
        <p:nvPicPr>
          <p:cNvPr id="5" name="Picture 4">
            <a:extLst>
              <a:ext uri="{FF2B5EF4-FFF2-40B4-BE49-F238E27FC236}">
                <a16:creationId xmlns:a16="http://schemas.microsoft.com/office/drawing/2014/main" id="{816D3235-8980-8FCD-EC03-E0ABAC197882}"/>
              </a:ext>
            </a:extLst>
          </p:cNvPr>
          <p:cNvPicPr>
            <a:picLocks noChangeAspect="1"/>
          </p:cNvPicPr>
          <p:nvPr/>
        </p:nvPicPr>
        <p:blipFill>
          <a:blip r:embed="rId2"/>
          <a:stretch>
            <a:fillRect/>
          </a:stretch>
        </p:blipFill>
        <p:spPr>
          <a:xfrm>
            <a:off x="700572" y="1690688"/>
            <a:ext cx="10790855" cy="4291956"/>
          </a:xfrm>
          <a:prstGeom prst="rect">
            <a:avLst/>
          </a:prstGeom>
        </p:spPr>
      </p:pic>
      <p:sp>
        <p:nvSpPr>
          <p:cNvPr id="6" name="Slide Number Placeholder 5">
            <a:extLst>
              <a:ext uri="{FF2B5EF4-FFF2-40B4-BE49-F238E27FC236}">
                <a16:creationId xmlns:a16="http://schemas.microsoft.com/office/drawing/2014/main" id="{929E0F68-D6C8-B2A7-27A4-C048980BF997}"/>
              </a:ext>
            </a:extLst>
          </p:cNvPr>
          <p:cNvSpPr>
            <a:spLocks noGrp="1"/>
          </p:cNvSpPr>
          <p:nvPr>
            <p:ph type="sldNum" sz="quarter" idx="12"/>
          </p:nvPr>
        </p:nvSpPr>
        <p:spPr/>
        <p:txBody>
          <a:bodyPr/>
          <a:lstStyle/>
          <a:p>
            <a:fld id="{70F2DE03-E0F7-4AE5-A28D-1B375FAEBDEF}" type="slidenum">
              <a:rPr lang="en-US" smtClean="0"/>
              <a:t>6</a:t>
            </a:fld>
            <a:endParaRPr lang="en-US"/>
          </a:p>
        </p:txBody>
      </p:sp>
      <p:pic>
        <p:nvPicPr>
          <p:cNvPr id="8" name="Picture 7" descr="A blue and grey text on a black background&#10;&#10;AI-generated content may be incorrect.">
            <a:extLst>
              <a:ext uri="{FF2B5EF4-FFF2-40B4-BE49-F238E27FC236}">
                <a16:creationId xmlns:a16="http://schemas.microsoft.com/office/drawing/2014/main" id="{2F094F85-C9AD-F483-8C9D-4D6A702C7888}"/>
              </a:ext>
            </a:extLst>
          </p:cNvPr>
          <p:cNvPicPr>
            <a:picLocks noChangeAspect="1"/>
          </p:cNvPicPr>
          <p:nvPr/>
        </p:nvPicPr>
        <p:blipFill>
          <a:blip r:embed="rId3"/>
          <a:stretch>
            <a:fillRect/>
          </a:stretch>
        </p:blipFill>
        <p:spPr>
          <a:xfrm>
            <a:off x="0" y="6148361"/>
            <a:ext cx="3137161" cy="689027"/>
          </a:xfrm>
          <a:prstGeom prst="rect">
            <a:avLst/>
          </a:prstGeom>
        </p:spPr>
      </p:pic>
    </p:spTree>
    <p:extLst>
      <p:ext uri="{BB962C8B-B14F-4D97-AF65-F5344CB8AC3E}">
        <p14:creationId xmlns:p14="http://schemas.microsoft.com/office/powerpoint/2010/main" val="2956021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4857-AB87-6D10-00FF-B68498E74F0F}"/>
              </a:ext>
            </a:extLst>
          </p:cNvPr>
          <p:cNvSpPr>
            <a:spLocks noGrp="1"/>
          </p:cNvSpPr>
          <p:nvPr>
            <p:ph type="title"/>
          </p:nvPr>
        </p:nvSpPr>
        <p:spPr/>
        <p:txBody>
          <a:bodyPr/>
          <a:lstStyle/>
          <a:p>
            <a:r>
              <a:rPr lang="en-US" dirty="0"/>
              <a:t>Parameters to be used in the Architecture</a:t>
            </a:r>
          </a:p>
        </p:txBody>
      </p:sp>
      <p:graphicFrame>
        <p:nvGraphicFramePr>
          <p:cNvPr id="7" name="Content Placeholder 6">
            <a:extLst>
              <a:ext uri="{FF2B5EF4-FFF2-40B4-BE49-F238E27FC236}">
                <a16:creationId xmlns:a16="http://schemas.microsoft.com/office/drawing/2014/main" id="{FE261140-47A7-E75E-AF02-67DA99F3FF6B}"/>
              </a:ext>
            </a:extLst>
          </p:cNvPr>
          <p:cNvGraphicFramePr>
            <a:graphicFrameLocks noGrp="1"/>
          </p:cNvGraphicFramePr>
          <p:nvPr>
            <p:ph idx="1"/>
            <p:extLst>
              <p:ext uri="{D42A27DB-BD31-4B8C-83A1-F6EECF244321}">
                <p14:modId xmlns:p14="http://schemas.microsoft.com/office/powerpoint/2010/main" val="3916744692"/>
              </p:ext>
            </p:extLst>
          </p:nvPr>
        </p:nvGraphicFramePr>
        <p:xfrm>
          <a:off x="2415540" y="1348053"/>
          <a:ext cx="7360920" cy="5090160"/>
        </p:xfrm>
        <a:graphic>
          <a:graphicData uri="http://schemas.openxmlformats.org/drawingml/2006/table">
            <a:tbl>
              <a:tblPr firstRow="1" bandRow="1">
                <a:tableStyleId>{5940675A-B579-460E-94D1-54222C63F5DA}</a:tableStyleId>
              </a:tblPr>
              <a:tblGrid>
                <a:gridCol w="5156200">
                  <a:extLst>
                    <a:ext uri="{9D8B030D-6E8A-4147-A177-3AD203B41FA5}">
                      <a16:colId xmlns:a16="http://schemas.microsoft.com/office/drawing/2014/main" val="2657074127"/>
                    </a:ext>
                  </a:extLst>
                </a:gridCol>
                <a:gridCol w="2204720">
                  <a:extLst>
                    <a:ext uri="{9D8B030D-6E8A-4147-A177-3AD203B41FA5}">
                      <a16:colId xmlns:a16="http://schemas.microsoft.com/office/drawing/2014/main" val="3211719062"/>
                    </a:ext>
                  </a:extLst>
                </a:gridCol>
              </a:tblGrid>
              <a:tr h="370840">
                <a:tc>
                  <a:txBody>
                    <a:bodyPr/>
                    <a:lstStyle/>
                    <a:p>
                      <a:r>
                        <a:rPr lang="en-US" b="1" dirty="0"/>
                        <a:t>Parameters </a:t>
                      </a:r>
                    </a:p>
                  </a:txBody>
                  <a:tcPr/>
                </a:tc>
                <a:tc>
                  <a:txBody>
                    <a:bodyPr/>
                    <a:lstStyle/>
                    <a:p>
                      <a:r>
                        <a:rPr lang="en-US" b="1" dirty="0"/>
                        <a:t>Value</a:t>
                      </a:r>
                    </a:p>
                  </a:txBody>
                  <a:tcPr/>
                </a:tc>
                <a:extLst>
                  <a:ext uri="{0D108BD9-81ED-4DB2-BD59-A6C34878D82A}">
                    <a16:rowId xmlns:a16="http://schemas.microsoft.com/office/drawing/2014/main" val="3882019852"/>
                  </a:ext>
                </a:extLst>
              </a:tr>
              <a:tr h="370840">
                <a:tc>
                  <a:txBody>
                    <a:bodyPr/>
                    <a:lstStyle/>
                    <a:p>
                      <a:r>
                        <a:rPr lang="en-US" dirty="0"/>
                        <a:t>Input/ Output Pairs (Hours)</a:t>
                      </a:r>
                    </a:p>
                  </a:txBody>
                  <a:tcPr/>
                </a:tc>
                <a:tc>
                  <a:txBody>
                    <a:bodyPr/>
                    <a:lstStyle/>
                    <a:p>
                      <a:pPr algn="l"/>
                      <a:r>
                        <a:rPr lang="en-US" dirty="0"/>
                        <a:t>72/24</a:t>
                      </a:r>
                    </a:p>
                  </a:txBody>
                  <a:tcPr anchor="ctr"/>
                </a:tc>
                <a:extLst>
                  <a:ext uri="{0D108BD9-81ED-4DB2-BD59-A6C34878D82A}">
                    <a16:rowId xmlns:a16="http://schemas.microsoft.com/office/drawing/2014/main" val="2063038216"/>
                  </a:ext>
                </a:extLst>
              </a:tr>
              <a:tr h="370840">
                <a:tc>
                  <a:txBody>
                    <a:bodyPr/>
                    <a:lstStyle/>
                    <a:p>
                      <a:r>
                        <a:rPr lang="en-US" dirty="0"/>
                        <a:t>Static Covariates</a:t>
                      </a:r>
                    </a:p>
                  </a:txBody>
                  <a:tcPr/>
                </a:tc>
                <a:tc>
                  <a:txBody>
                    <a:bodyPr/>
                    <a:lstStyle/>
                    <a:p>
                      <a:pPr algn="l"/>
                      <a:r>
                        <a:rPr lang="en-US" dirty="0"/>
                        <a:t>Intensity, Route</a:t>
                      </a:r>
                    </a:p>
                  </a:txBody>
                  <a:tcPr anchor="ctr"/>
                </a:tc>
                <a:extLst>
                  <a:ext uri="{0D108BD9-81ED-4DB2-BD59-A6C34878D82A}">
                    <a16:rowId xmlns:a16="http://schemas.microsoft.com/office/drawing/2014/main" val="785953164"/>
                  </a:ext>
                </a:extLst>
              </a:tr>
              <a:tr h="370840">
                <a:tc>
                  <a:txBody>
                    <a:bodyPr/>
                    <a:lstStyle/>
                    <a:p>
                      <a:r>
                        <a:rPr lang="en-US" dirty="0"/>
                        <a:t>Continuous Covariates</a:t>
                      </a:r>
                    </a:p>
                  </a:txBody>
                  <a:tcPr/>
                </a:tc>
                <a:tc>
                  <a:txBody>
                    <a:bodyPr/>
                    <a:lstStyle/>
                    <a:p>
                      <a:pPr algn="l"/>
                      <a:r>
                        <a:rPr lang="en-US" dirty="0"/>
                        <a:t>R7, R10</a:t>
                      </a:r>
                    </a:p>
                  </a:txBody>
                  <a:tcPr anchor="ctr"/>
                </a:tc>
                <a:extLst>
                  <a:ext uri="{0D108BD9-81ED-4DB2-BD59-A6C34878D82A}">
                    <a16:rowId xmlns:a16="http://schemas.microsoft.com/office/drawing/2014/main" val="2113946061"/>
                  </a:ext>
                </a:extLst>
              </a:tr>
              <a:tr h="370840">
                <a:tc>
                  <a:txBody>
                    <a:bodyPr/>
                    <a:lstStyle/>
                    <a:p>
                      <a:r>
                        <a:rPr lang="en-US" dirty="0"/>
                        <a:t>Gradient Clips</a:t>
                      </a:r>
                    </a:p>
                  </a:txBody>
                  <a:tcPr/>
                </a:tc>
                <a:tc>
                  <a:txBody>
                    <a:bodyPr/>
                    <a:lstStyle/>
                    <a:p>
                      <a:pPr algn="l"/>
                      <a:r>
                        <a:rPr lang="en-US" dirty="0"/>
                        <a:t>0.5066</a:t>
                      </a:r>
                    </a:p>
                  </a:txBody>
                  <a:tcPr anchor="ctr"/>
                </a:tc>
                <a:extLst>
                  <a:ext uri="{0D108BD9-81ED-4DB2-BD59-A6C34878D82A}">
                    <a16:rowId xmlns:a16="http://schemas.microsoft.com/office/drawing/2014/main" val="730093831"/>
                  </a:ext>
                </a:extLst>
              </a:tr>
              <a:tr h="370840">
                <a:tc>
                  <a:txBody>
                    <a:bodyPr/>
                    <a:lstStyle/>
                    <a:p>
                      <a:r>
                        <a:rPr lang="en-US" dirty="0"/>
                        <a:t>LSTM Layers</a:t>
                      </a:r>
                    </a:p>
                  </a:txBody>
                  <a:tcPr/>
                </a:tc>
                <a:tc>
                  <a:txBody>
                    <a:bodyPr/>
                    <a:lstStyle/>
                    <a:p>
                      <a:pPr algn="l"/>
                      <a:r>
                        <a:rPr lang="en-US" dirty="0"/>
                        <a:t>1</a:t>
                      </a:r>
                    </a:p>
                  </a:txBody>
                  <a:tcPr anchor="ctr"/>
                </a:tc>
                <a:extLst>
                  <a:ext uri="{0D108BD9-81ED-4DB2-BD59-A6C34878D82A}">
                    <a16:rowId xmlns:a16="http://schemas.microsoft.com/office/drawing/2014/main" val="3518347492"/>
                  </a:ext>
                </a:extLst>
              </a:tr>
              <a:tr h="370840">
                <a:tc>
                  <a:txBody>
                    <a:bodyPr/>
                    <a:lstStyle/>
                    <a:p>
                      <a:r>
                        <a:rPr lang="en-US" dirty="0"/>
                        <a:t>Learning Rate</a:t>
                      </a:r>
                    </a:p>
                  </a:txBody>
                  <a:tcPr/>
                </a:tc>
                <a:tc>
                  <a:txBody>
                    <a:bodyPr/>
                    <a:lstStyle/>
                    <a:p>
                      <a:pPr algn="l"/>
                      <a:r>
                        <a:rPr lang="en-US" dirty="0"/>
                        <a:t>0.06280</a:t>
                      </a:r>
                    </a:p>
                  </a:txBody>
                  <a:tcPr anchor="ctr"/>
                </a:tc>
                <a:extLst>
                  <a:ext uri="{0D108BD9-81ED-4DB2-BD59-A6C34878D82A}">
                    <a16:rowId xmlns:a16="http://schemas.microsoft.com/office/drawing/2014/main" val="2051228422"/>
                  </a:ext>
                </a:extLst>
              </a:tr>
              <a:tr h="370840">
                <a:tc>
                  <a:txBody>
                    <a:bodyPr/>
                    <a:lstStyle/>
                    <a:p>
                      <a:r>
                        <a:rPr lang="en-US" dirty="0"/>
                        <a:t>Hidden Layers</a:t>
                      </a:r>
                    </a:p>
                  </a:txBody>
                  <a:tcPr/>
                </a:tc>
                <a:tc>
                  <a:txBody>
                    <a:bodyPr/>
                    <a:lstStyle/>
                    <a:p>
                      <a:pPr algn="l"/>
                      <a:r>
                        <a:rPr lang="en-US" dirty="0"/>
                        <a:t>110</a:t>
                      </a:r>
                    </a:p>
                  </a:txBody>
                  <a:tcPr anchor="ctr"/>
                </a:tc>
                <a:extLst>
                  <a:ext uri="{0D108BD9-81ED-4DB2-BD59-A6C34878D82A}">
                    <a16:rowId xmlns:a16="http://schemas.microsoft.com/office/drawing/2014/main" val="4179603798"/>
                  </a:ext>
                </a:extLst>
              </a:tr>
              <a:tr h="370840">
                <a:tc>
                  <a:txBody>
                    <a:bodyPr/>
                    <a:lstStyle/>
                    <a:p>
                      <a:r>
                        <a:rPr lang="en-US" dirty="0"/>
                        <a:t>Number of Attention Heads</a:t>
                      </a:r>
                    </a:p>
                  </a:txBody>
                  <a:tcPr/>
                </a:tc>
                <a:tc>
                  <a:txBody>
                    <a:bodyPr/>
                    <a:lstStyle/>
                    <a:p>
                      <a:pPr algn="l"/>
                      <a:r>
                        <a:rPr lang="en-US" dirty="0"/>
                        <a:t>1</a:t>
                      </a:r>
                    </a:p>
                  </a:txBody>
                  <a:tcPr anchor="ctr"/>
                </a:tc>
                <a:extLst>
                  <a:ext uri="{0D108BD9-81ED-4DB2-BD59-A6C34878D82A}">
                    <a16:rowId xmlns:a16="http://schemas.microsoft.com/office/drawing/2014/main" val="3903124471"/>
                  </a:ext>
                </a:extLst>
              </a:tr>
              <a:tr h="370840">
                <a:tc>
                  <a:txBody>
                    <a:bodyPr/>
                    <a:lstStyle/>
                    <a:p>
                      <a:r>
                        <a:rPr lang="en-US" dirty="0"/>
                        <a:t>Dropout (%)</a:t>
                      </a:r>
                    </a:p>
                  </a:txBody>
                  <a:tcPr/>
                </a:tc>
                <a:tc>
                  <a:txBody>
                    <a:bodyPr/>
                    <a:lstStyle/>
                    <a:p>
                      <a:pPr algn="l"/>
                      <a:r>
                        <a:rPr lang="en-US" dirty="0"/>
                        <a:t>22</a:t>
                      </a:r>
                    </a:p>
                  </a:txBody>
                  <a:tcPr anchor="ctr"/>
                </a:tc>
                <a:extLst>
                  <a:ext uri="{0D108BD9-81ED-4DB2-BD59-A6C34878D82A}">
                    <a16:rowId xmlns:a16="http://schemas.microsoft.com/office/drawing/2014/main" val="1060719679"/>
                  </a:ext>
                </a:extLst>
              </a:tr>
              <a:tr h="370840">
                <a:tc>
                  <a:txBody>
                    <a:bodyPr/>
                    <a:lstStyle/>
                    <a:p>
                      <a:r>
                        <a:rPr lang="en-US" dirty="0"/>
                        <a:t>VSN(%)</a:t>
                      </a:r>
                    </a:p>
                  </a:txBody>
                  <a:tcPr/>
                </a:tc>
                <a:tc>
                  <a:txBody>
                    <a:bodyPr/>
                    <a:lstStyle/>
                    <a:p>
                      <a:pPr algn="l"/>
                      <a:r>
                        <a:rPr lang="en-US" dirty="0"/>
                        <a:t>20</a:t>
                      </a:r>
                    </a:p>
                  </a:txBody>
                  <a:tcPr anchor="ctr"/>
                </a:tc>
                <a:extLst>
                  <a:ext uri="{0D108BD9-81ED-4DB2-BD59-A6C34878D82A}">
                    <a16:rowId xmlns:a16="http://schemas.microsoft.com/office/drawing/2014/main" val="4193546000"/>
                  </a:ext>
                </a:extLst>
              </a:tr>
              <a:tr h="370840">
                <a:tc>
                  <a:txBody>
                    <a:bodyPr/>
                    <a:lstStyle/>
                    <a:p>
                      <a:r>
                        <a:rPr lang="en-US" dirty="0"/>
                        <a:t>Number of Qubits</a:t>
                      </a:r>
                    </a:p>
                  </a:txBody>
                  <a:tcPr/>
                </a:tc>
                <a:tc>
                  <a:txBody>
                    <a:bodyPr/>
                    <a:lstStyle/>
                    <a:p>
                      <a:pPr algn="l"/>
                      <a:r>
                        <a:rPr lang="en-US" dirty="0"/>
                        <a:t>4</a:t>
                      </a:r>
                    </a:p>
                  </a:txBody>
                  <a:tcPr anchor="ctr"/>
                </a:tc>
                <a:extLst>
                  <a:ext uri="{0D108BD9-81ED-4DB2-BD59-A6C34878D82A}">
                    <a16:rowId xmlns:a16="http://schemas.microsoft.com/office/drawing/2014/main" val="547731730"/>
                  </a:ext>
                </a:extLst>
              </a:tr>
              <a:tr h="370840">
                <a:tc>
                  <a:txBody>
                    <a:bodyPr/>
                    <a:lstStyle/>
                    <a:p>
                      <a:r>
                        <a:rPr lang="en-US" dirty="0"/>
                        <a:t>Number of Variational Layers</a:t>
                      </a:r>
                    </a:p>
                  </a:txBody>
                  <a:tcPr/>
                </a:tc>
                <a:tc>
                  <a:txBody>
                    <a:bodyPr/>
                    <a:lstStyle/>
                    <a:p>
                      <a:pPr algn="l"/>
                      <a:r>
                        <a:rPr lang="en-US" dirty="0"/>
                        <a:t>1</a:t>
                      </a:r>
                    </a:p>
                  </a:txBody>
                  <a:tcPr anchor="ctr"/>
                </a:tc>
                <a:extLst>
                  <a:ext uri="{0D108BD9-81ED-4DB2-BD59-A6C34878D82A}">
                    <a16:rowId xmlns:a16="http://schemas.microsoft.com/office/drawing/2014/main" val="648580268"/>
                  </a:ext>
                </a:extLst>
              </a:tr>
            </a:tbl>
          </a:graphicData>
        </a:graphic>
      </p:graphicFrame>
      <p:sp>
        <p:nvSpPr>
          <p:cNvPr id="4" name="Slide Number Placeholder 3">
            <a:extLst>
              <a:ext uri="{FF2B5EF4-FFF2-40B4-BE49-F238E27FC236}">
                <a16:creationId xmlns:a16="http://schemas.microsoft.com/office/drawing/2014/main" id="{B81E2488-2A08-F1CA-B047-5D875E5EA918}"/>
              </a:ext>
            </a:extLst>
          </p:cNvPr>
          <p:cNvSpPr>
            <a:spLocks noGrp="1"/>
          </p:cNvSpPr>
          <p:nvPr>
            <p:ph type="sldNum" sz="quarter" idx="12"/>
          </p:nvPr>
        </p:nvSpPr>
        <p:spPr/>
        <p:txBody>
          <a:bodyPr/>
          <a:lstStyle/>
          <a:p>
            <a:fld id="{70F2DE03-E0F7-4AE5-A28D-1B375FAEBDEF}" type="slidenum">
              <a:rPr lang="en-US" smtClean="0"/>
              <a:t>7</a:t>
            </a:fld>
            <a:endParaRPr lang="en-US"/>
          </a:p>
        </p:txBody>
      </p:sp>
      <p:pic>
        <p:nvPicPr>
          <p:cNvPr id="10" name="Picture 9" descr="A blue and grey text on a black background&#10;&#10;AI-generated content may be incorrect.">
            <a:extLst>
              <a:ext uri="{FF2B5EF4-FFF2-40B4-BE49-F238E27FC236}">
                <a16:creationId xmlns:a16="http://schemas.microsoft.com/office/drawing/2014/main" id="{35DB0203-B554-D5A1-E6CF-FE5B154814BC}"/>
              </a:ext>
            </a:extLst>
          </p:cNvPr>
          <p:cNvPicPr>
            <a:picLocks noChangeAspect="1"/>
          </p:cNvPicPr>
          <p:nvPr/>
        </p:nvPicPr>
        <p:blipFill>
          <a:blip r:embed="rId2"/>
          <a:stretch>
            <a:fillRect/>
          </a:stretch>
        </p:blipFill>
        <p:spPr>
          <a:xfrm>
            <a:off x="0" y="6168973"/>
            <a:ext cx="3137161" cy="689027"/>
          </a:xfrm>
          <a:prstGeom prst="rect">
            <a:avLst/>
          </a:prstGeom>
        </p:spPr>
      </p:pic>
    </p:spTree>
    <p:extLst>
      <p:ext uri="{BB962C8B-B14F-4D97-AF65-F5344CB8AC3E}">
        <p14:creationId xmlns:p14="http://schemas.microsoft.com/office/powerpoint/2010/main" val="2368864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7EA30-F369-15B2-C3DE-55C6DC6CE5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46F84F-EC44-1593-77D3-1A8A2BEFF0C0}"/>
              </a:ext>
            </a:extLst>
          </p:cNvPr>
          <p:cNvSpPr>
            <a:spLocks noGrp="1"/>
          </p:cNvSpPr>
          <p:nvPr>
            <p:ph type="title"/>
          </p:nvPr>
        </p:nvSpPr>
        <p:spPr/>
        <p:txBody>
          <a:bodyPr>
            <a:normAutofit/>
          </a:bodyPr>
          <a:lstStyle/>
          <a:p>
            <a:pPr marL="274320" lvl="0" indent="-137160">
              <a:spcBef>
                <a:spcPts val="0"/>
              </a:spcBef>
              <a:buClr>
                <a:srgbClr val="000000"/>
              </a:buClr>
              <a:buSzPts val="2400"/>
              <a:defRPr/>
            </a:pPr>
            <a:r>
              <a:rPr lang="en-US" dirty="0"/>
              <a:t>Dataset</a:t>
            </a:r>
            <a:br>
              <a:rPr lang="en-US" dirty="0"/>
            </a:br>
            <a:r>
              <a:rPr lang="en-US" sz="1600" dirty="0"/>
              <a:t>Multi-source meteorological data</a:t>
            </a:r>
            <a:endParaRPr lang="en-US" dirty="0"/>
          </a:p>
        </p:txBody>
      </p:sp>
      <p:sp>
        <p:nvSpPr>
          <p:cNvPr id="3" name="Content Placeholder 2">
            <a:extLst>
              <a:ext uri="{FF2B5EF4-FFF2-40B4-BE49-F238E27FC236}">
                <a16:creationId xmlns:a16="http://schemas.microsoft.com/office/drawing/2014/main" id="{76AE4728-9CCD-3252-5286-6F82FB2B01E6}"/>
              </a:ext>
            </a:extLst>
          </p:cNvPr>
          <p:cNvSpPr>
            <a:spLocks noGrp="1"/>
          </p:cNvSpPr>
          <p:nvPr>
            <p:ph idx="1"/>
          </p:nvPr>
        </p:nvSpPr>
        <p:spPr/>
        <p:txBody>
          <a:bodyPr>
            <a:normAutofit/>
          </a:bodyPr>
          <a:lstStyle/>
          <a:p>
            <a:r>
              <a:rPr lang="en-US" b="1" dirty="0"/>
              <a:t>Sources. </a:t>
            </a:r>
            <a:r>
              <a:rPr lang="en-US" dirty="0"/>
              <a:t>ERA5, </a:t>
            </a:r>
            <a:r>
              <a:rPr lang="en-US" dirty="0" err="1"/>
              <a:t>IBTrACS</a:t>
            </a:r>
            <a:r>
              <a:rPr lang="en-US" dirty="0"/>
              <a:t>, Taiwan Central Weather Bureau records, and wind farm operating data spanning multiple years.</a:t>
            </a:r>
          </a:p>
          <a:p>
            <a:r>
              <a:rPr lang="en-US" b="1" dirty="0"/>
              <a:t>Format. </a:t>
            </a:r>
            <a:r>
              <a:rPr lang="en-US" dirty="0"/>
              <a:t>Gridded time-series data (</a:t>
            </a:r>
            <a:r>
              <a:rPr lang="en-US" dirty="0" err="1"/>
              <a:t>NetCDF</a:t>
            </a:r>
            <a:r>
              <a:rPr lang="en-US" dirty="0"/>
              <a:t>), tabular meteorological records (CSV/TSV), and geospatial wind-potential maps.</a:t>
            </a:r>
          </a:p>
          <a:p>
            <a:r>
              <a:rPr lang="en-US" b="1" dirty="0"/>
              <a:t>Access. </a:t>
            </a:r>
            <a:r>
              <a:rPr lang="en-US" dirty="0"/>
              <a:t>Entirely open-source under open-government or research licenses — no NDA or personal data involved.</a:t>
            </a:r>
          </a:p>
        </p:txBody>
      </p:sp>
      <p:sp>
        <p:nvSpPr>
          <p:cNvPr id="4" name="Slide Number Placeholder 3">
            <a:extLst>
              <a:ext uri="{FF2B5EF4-FFF2-40B4-BE49-F238E27FC236}">
                <a16:creationId xmlns:a16="http://schemas.microsoft.com/office/drawing/2014/main" id="{34C5F144-0FCB-59C6-2F5E-9ED6676E952E}"/>
              </a:ext>
            </a:extLst>
          </p:cNvPr>
          <p:cNvSpPr>
            <a:spLocks noGrp="1"/>
          </p:cNvSpPr>
          <p:nvPr>
            <p:ph type="sldNum" sz="quarter" idx="12"/>
          </p:nvPr>
        </p:nvSpPr>
        <p:spPr/>
        <p:txBody>
          <a:bodyPr/>
          <a:lstStyle/>
          <a:p>
            <a:fld id="{70F2DE03-E0F7-4AE5-A28D-1B375FAEBDEF}" type="slidenum">
              <a:rPr lang="en-US" smtClean="0"/>
              <a:t>8</a:t>
            </a:fld>
            <a:endParaRPr lang="en-US"/>
          </a:p>
        </p:txBody>
      </p:sp>
      <p:pic>
        <p:nvPicPr>
          <p:cNvPr id="6" name="Picture 5" descr="A blue and grey text on a black background&#10;&#10;AI-generated content may be incorrect.">
            <a:extLst>
              <a:ext uri="{FF2B5EF4-FFF2-40B4-BE49-F238E27FC236}">
                <a16:creationId xmlns:a16="http://schemas.microsoft.com/office/drawing/2014/main" id="{6AB25F9B-BBEB-8373-D6B8-0DE600C0E8B2}"/>
              </a:ext>
            </a:extLst>
          </p:cNvPr>
          <p:cNvPicPr>
            <a:picLocks noChangeAspect="1"/>
          </p:cNvPicPr>
          <p:nvPr/>
        </p:nvPicPr>
        <p:blipFill>
          <a:blip r:embed="rId2"/>
          <a:stretch>
            <a:fillRect/>
          </a:stretch>
        </p:blipFill>
        <p:spPr>
          <a:xfrm>
            <a:off x="0" y="6148361"/>
            <a:ext cx="3137161" cy="689027"/>
          </a:xfrm>
          <a:prstGeom prst="rect">
            <a:avLst/>
          </a:prstGeom>
        </p:spPr>
      </p:pic>
    </p:spTree>
    <p:extLst>
      <p:ext uri="{BB962C8B-B14F-4D97-AF65-F5344CB8AC3E}">
        <p14:creationId xmlns:p14="http://schemas.microsoft.com/office/powerpoint/2010/main" val="913764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F6F6B-E052-02DB-E6C7-EEC54436A8CC}"/>
              </a:ext>
            </a:extLst>
          </p:cNvPr>
          <p:cNvSpPr>
            <a:spLocks noGrp="1"/>
          </p:cNvSpPr>
          <p:nvPr>
            <p:ph type="title"/>
          </p:nvPr>
        </p:nvSpPr>
        <p:spPr/>
        <p:txBody>
          <a:bodyPr/>
          <a:lstStyle/>
          <a:p>
            <a:r>
              <a:rPr lang="en-US" dirty="0"/>
              <a:t>GPU Hardware Specifications</a:t>
            </a:r>
          </a:p>
        </p:txBody>
      </p:sp>
      <p:graphicFrame>
        <p:nvGraphicFramePr>
          <p:cNvPr id="4" name="Table 3">
            <a:extLst>
              <a:ext uri="{FF2B5EF4-FFF2-40B4-BE49-F238E27FC236}">
                <a16:creationId xmlns:a16="http://schemas.microsoft.com/office/drawing/2014/main" id="{A4F28EC3-C7E5-B814-6EBD-4F1B7F00BC18}"/>
              </a:ext>
            </a:extLst>
          </p:cNvPr>
          <p:cNvGraphicFramePr>
            <a:graphicFrameLocks noGrp="1"/>
          </p:cNvGraphicFramePr>
          <p:nvPr>
            <p:extLst>
              <p:ext uri="{D42A27DB-BD31-4B8C-83A1-F6EECF244321}">
                <p14:modId xmlns:p14="http://schemas.microsoft.com/office/powerpoint/2010/main" val="1015141421"/>
              </p:ext>
            </p:extLst>
          </p:nvPr>
        </p:nvGraphicFramePr>
        <p:xfrm>
          <a:off x="1074420" y="1922462"/>
          <a:ext cx="10208260" cy="4157663"/>
        </p:xfrm>
        <a:graphic>
          <a:graphicData uri="http://schemas.openxmlformats.org/drawingml/2006/table">
            <a:tbl>
              <a:tblPr/>
              <a:tblGrid>
                <a:gridCol w="2552065">
                  <a:extLst>
                    <a:ext uri="{9D8B030D-6E8A-4147-A177-3AD203B41FA5}">
                      <a16:colId xmlns:a16="http://schemas.microsoft.com/office/drawing/2014/main" val="1486520573"/>
                    </a:ext>
                  </a:extLst>
                </a:gridCol>
                <a:gridCol w="2552065">
                  <a:extLst>
                    <a:ext uri="{9D8B030D-6E8A-4147-A177-3AD203B41FA5}">
                      <a16:colId xmlns:a16="http://schemas.microsoft.com/office/drawing/2014/main" val="1280727648"/>
                    </a:ext>
                  </a:extLst>
                </a:gridCol>
                <a:gridCol w="2552065">
                  <a:extLst>
                    <a:ext uri="{9D8B030D-6E8A-4147-A177-3AD203B41FA5}">
                      <a16:colId xmlns:a16="http://schemas.microsoft.com/office/drawing/2014/main" val="3074876803"/>
                    </a:ext>
                  </a:extLst>
                </a:gridCol>
                <a:gridCol w="2552065">
                  <a:extLst>
                    <a:ext uri="{9D8B030D-6E8A-4147-A177-3AD203B41FA5}">
                      <a16:colId xmlns:a16="http://schemas.microsoft.com/office/drawing/2014/main" val="1300389190"/>
                    </a:ext>
                  </a:extLst>
                </a:gridCol>
              </a:tblGrid>
              <a:tr h="80843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b="1" dirty="0"/>
                        <a:t>Spec</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b="1" dirty="0"/>
                        <a:t>RTX 3080</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b="1" dirty="0"/>
                        <a:t>A100 (80GB SXM)</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b="1" dirty="0"/>
                        <a:t>RTX PRO 6000 Blackwell</a:t>
                      </a:r>
                    </a:p>
                  </a:txBody>
                  <a:tcPr anchor="ctr">
                    <a:lnL w="12700" cap="flat" cmpd="sng" algn="ctr">
                      <a:solidFill>
                        <a:prstClr val="black"/>
                      </a:solidFill>
                      <a:prstDash val="solid"/>
                      <a:round/>
                      <a:headEnd type="none" w="med" len="med"/>
                      <a:tailEnd type="none" w="med" len="med"/>
                    </a:lnL>
                    <a:lnR w="12700" cmpd="sng">
                      <a:solidFill>
                        <a:prstClr val="black"/>
                      </a:solidFill>
                      <a:prstDash val="solid"/>
                    </a:lnR>
                    <a:lnT w="12700" cmpd="sng">
                      <a:solidFill>
                        <a:prstClr val="black"/>
                      </a:solidFill>
                      <a:prstDash val="soli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6196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FP32 (TFLOPS)</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29.8</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19.5</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126</a:t>
                      </a:r>
                    </a:p>
                  </a:txBody>
                  <a:tcPr anchor="ctr">
                    <a:lnL w="12700" cap="flat" cmpd="sng" algn="ctr">
                      <a:solidFill>
                        <a:prstClr val="black"/>
                      </a:solidFill>
                      <a:prstDash val="solid"/>
                      <a:round/>
                      <a:headEnd type="none" w="med" len="med"/>
                      <a:tailEnd type="none" w="med" len="med"/>
                    </a:lnL>
                    <a:lnR w="12700" cmpd="sng">
                      <a:solidFill>
                        <a:prstClr val="black"/>
                      </a:solidFill>
                      <a:prstDash val="soli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549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BF16 Tensor, dense (TFLOPS)</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59.5</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312</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~500*</a:t>
                      </a:r>
                    </a:p>
                  </a:txBody>
                  <a:tcPr anchor="ctr">
                    <a:lnL w="12700" cap="flat" cmpd="sng" algn="ctr">
                      <a:solidFill>
                        <a:prstClr val="black"/>
                      </a:solidFill>
                      <a:prstDash val="solid"/>
                      <a:round/>
                      <a:headEnd type="none" w="med" len="med"/>
                      <a:tailEnd type="none" w="med" len="med"/>
                    </a:lnL>
                    <a:lnR w="12700" cmpd="sng">
                      <a:solidFill>
                        <a:prstClr val="black"/>
                      </a:solidFill>
                      <a:prstDash val="soli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196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Memory</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10 GB GDDR6X</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80 GB HBM2e</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96 GB GDDR7</a:t>
                      </a:r>
                    </a:p>
                  </a:txBody>
                  <a:tcPr anchor="ctr">
                    <a:lnL w="12700" cap="flat" cmpd="sng" algn="ctr">
                      <a:solidFill>
                        <a:prstClr val="black"/>
                      </a:solidFill>
                      <a:prstDash val="solid"/>
                      <a:round/>
                      <a:headEnd type="none" w="med" len="med"/>
                      <a:tailEnd type="none" w="med" len="med"/>
                    </a:lnL>
                    <a:lnR w="12700" cmpd="sng">
                      <a:solidFill>
                        <a:prstClr val="black"/>
                      </a:solidFill>
                      <a:prstDash val="soli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80843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Memory Bandwidth</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760 GB/s</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2,039 GB/s</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1,792 GB/s</a:t>
                      </a:r>
                    </a:p>
                  </a:txBody>
                  <a:tcPr anchor="ctr">
                    <a:lnL w="12700" cap="flat" cmpd="sng" algn="ctr">
                      <a:solidFill>
                        <a:prstClr val="black"/>
                      </a:solidFill>
                      <a:prstDash val="solid"/>
                      <a:round/>
                      <a:headEnd type="none" w="med" len="med"/>
                      <a:tailEnd type="none" w="med" len="med"/>
                    </a:lnL>
                    <a:lnR w="12700" cmpd="sng">
                      <a:solidFill>
                        <a:prstClr val="black"/>
                      </a:solidFill>
                      <a:prstDash val="soli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6196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TDP</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320 W</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400 W</a:t>
                      </a:r>
                    </a:p>
                  </a:txBody>
                  <a:tcPr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buNone/>
                      </a:pPr>
                      <a:r>
                        <a:rPr lang="en-US" dirty="0"/>
                        <a:t>600 W</a:t>
                      </a:r>
                    </a:p>
                  </a:txBody>
                  <a:tcPr anchor="ctr">
                    <a:lnL w="12700" cap="flat" cmpd="sng" algn="ctr">
                      <a:solidFill>
                        <a:prstClr val="black"/>
                      </a:solidFill>
                      <a:prstDash val="solid"/>
                      <a:round/>
                      <a:headEnd type="none" w="med" len="med"/>
                      <a:tailEnd type="none" w="med" len="med"/>
                    </a:lnL>
                    <a:lnR w="12700" cmpd="sng">
                      <a:solidFill>
                        <a:prstClr val="black"/>
                      </a:solidFill>
                      <a:prstDash val="solid"/>
                    </a:lnR>
                    <a:lnT w="12700" cap="flat" cmpd="sng" algn="ctr">
                      <a:solidFill>
                        <a:prstClr val="black"/>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5" name="Slide Number Placeholder 4">
            <a:extLst>
              <a:ext uri="{FF2B5EF4-FFF2-40B4-BE49-F238E27FC236}">
                <a16:creationId xmlns:a16="http://schemas.microsoft.com/office/drawing/2014/main" id="{226CEE11-CEC4-CC0D-9D6B-BD0C03FAC9E4}"/>
              </a:ext>
            </a:extLst>
          </p:cNvPr>
          <p:cNvSpPr>
            <a:spLocks noGrp="1"/>
          </p:cNvSpPr>
          <p:nvPr>
            <p:ph type="sldNum" sz="quarter" idx="12"/>
          </p:nvPr>
        </p:nvSpPr>
        <p:spPr/>
        <p:txBody>
          <a:bodyPr/>
          <a:lstStyle/>
          <a:p>
            <a:fld id="{70F2DE03-E0F7-4AE5-A28D-1B375FAEBDEF}" type="slidenum">
              <a:rPr lang="en-US" smtClean="0"/>
              <a:t>9</a:t>
            </a:fld>
            <a:endParaRPr lang="en-US"/>
          </a:p>
        </p:txBody>
      </p:sp>
      <p:pic>
        <p:nvPicPr>
          <p:cNvPr id="7" name="Picture 6" descr="A blue and grey text on a black background&#10;&#10;AI-generated content may be incorrect.">
            <a:extLst>
              <a:ext uri="{FF2B5EF4-FFF2-40B4-BE49-F238E27FC236}">
                <a16:creationId xmlns:a16="http://schemas.microsoft.com/office/drawing/2014/main" id="{621F3E8D-2CC1-C72D-AA28-905E479934B2}"/>
              </a:ext>
            </a:extLst>
          </p:cNvPr>
          <p:cNvPicPr>
            <a:picLocks noChangeAspect="1"/>
          </p:cNvPicPr>
          <p:nvPr/>
        </p:nvPicPr>
        <p:blipFill>
          <a:blip r:embed="rId2"/>
          <a:stretch>
            <a:fillRect/>
          </a:stretch>
        </p:blipFill>
        <p:spPr>
          <a:xfrm>
            <a:off x="0" y="6168973"/>
            <a:ext cx="3137161" cy="689027"/>
          </a:xfrm>
          <a:prstGeom prst="rect">
            <a:avLst/>
          </a:prstGeom>
        </p:spPr>
      </p:pic>
    </p:spTree>
    <p:extLst>
      <p:ext uri="{BB962C8B-B14F-4D97-AF65-F5344CB8AC3E}">
        <p14:creationId xmlns:p14="http://schemas.microsoft.com/office/powerpoint/2010/main" val="2938244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31E78-8260-9D51-4757-9FC9DE86BCA4}"/>
              </a:ext>
            </a:extLst>
          </p:cNvPr>
          <p:cNvSpPr>
            <a:spLocks noGrp="1"/>
          </p:cNvSpPr>
          <p:nvPr>
            <p:ph type="title"/>
          </p:nvPr>
        </p:nvSpPr>
        <p:spPr/>
        <p:txBody>
          <a:bodyPr/>
          <a:lstStyle/>
          <a:p>
            <a:r>
              <a:rPr lang="en-US" dirty="0"/>
              <a:t>Results</a:t>
            </a:r>
          </a:p>
        </p:txBody>
      </p:sp>
      <p:graphicFrame>
        <p:nvGraphicFramePr>
          <p:cNvPr id="5" name="Table 4">
            <a:extLst>
              <a:ext uri="{FF2B5EF4-FFF2-40B4-BE49-F238E27FC236}">
                <a16:creationId xmlns:a16="http://schemas.microsoft.com/office/drawing/2014/main" id="{0D1508C2-E5E7-4628-D381-10D18AFB2E9D}"/>
              </a:ext>
            </a:extLst>
          </p:cNvPr>
          <p:cNvGraphicFramePr>
            <a:graphicFrameLocks noGrp="1"/>
          </p:cNvGraphicFramePr>
          <p:nvPr>
            <p:extLst>
              <p:ext uri="{D42A27DB-BD31-4B8C-83A1-F6EECF244321}">
                <p14:modId xmlns:p14="http://schemas.microsoft.com/office/powerpoint/2010/main" val="3130916598"/>
              </p:ext>
            </p:extLst>
          </p:nvPr>
        </p:nvGraphicFramePr>
        <p:xfrm>
          <a:off x="491253" y="1473200"/>
          <a:ext cx="11209493" cy="2999232"/>
        </p:xfrm>
        <a:graphic>
          <a:graphicData uri="http://schemas.openxmlformats.org/drawingml/2006/table">
            <a:tbl>
              <a:tblPr firstRow="1" bandRow="1">
                <a:tableStyleId>{5940675A-B579-460E-94D1-54222C63F5DA}</a:tableStyleId>
              </a:tblPr>
              <a:tblGrid>
                <a:gridCol w="2254349">
                  <a:extLst>
                    <a:ext uri="{9D8B030D-6E8A-4147-A177-3AD203B41FA5}">
                      <a16:colId xmlns:a16="http://schemas.microsoft.com/office/drawing/2014/main" val="4036864913"/>
                    </a:ext>
                  </a:extLst>
                </a:gridCol>
                <a:gridCol w="995016">
                  <a:extLst>
                    <a:ext uri="{9D8B030D-6E8A-4147-A177-3AD203B41FA5}">
                      <a16:colId xmlns:a16="http://schemas.microsoft.com/office/drawing/2014/main" val="628497453"/>
                    </a:ext>
                  </a:extLst>
                </a:gridCol>
                <a:gridCol w="995016">
                  <a:extLst>
                    <a:ext uri="{9D8B030D-6E8A-4147-A177-3AD203B41FA5}">
                      <a16:colId xmlns:a16="http://schemas.microsoft.com/office/drawing/2014/main" val="3772207014"/>
                    </a:ext>
                  </a:extLst>
                </a:gridCol>
                <a:gridCol w="995016">
                  <a:extLst>
                    <a:ext uri="{9D8B030D-6E8A-4147-A177-3AD203B41FA5}">
                      <a16:colId xmlns:a16="http://schemas.microsoft.com/office/drawing/2014/main" val="1169000540"/>
                    </a:ext>
                  </a:extLst>
                </a:gridCol>
                <a:gridCol w="995016">
                  <a:extLst>
                    <a:ext uri="{9D8B030D-6E8A-4147-A177-3AD203B41FA5}">
                      <a16:colId xmlns:a16="http://schemas.microsoft.com/office/drawing/2014/main" val="307398707"/>
                    </a:ext>
                  </a:extLst>
                </a:gridCol>
                <a:gridCol w="995016">
                  <a:extLst>
                    <a:ext uri="{9D8B030D-6E8A-4147-A177-3AD203B41FA5}">
                      <a16:colId xmlns:a16="http://schemas.microsoft.com/office/drawing/2014/main" val="908792484"/>
                    </a:ext>
                  </a:extLst>
                </a:gridCol>
                <a:gridCol w="995016">
                  <a:extLst>
                    <a:ext uri="{9D8B030D-6E8A-4147-A177-3AD203B41FA5}">
                      <a16:colId xmlns:a16="http://schemas.microsoft.com/office/drawing/2014/main" val="2442910697"/>
                    </a:ext>
                  </a:extLst>
                </a:gridCol>
                <a:gridCol w="995016">
                  <a:extLst>
                    <a:ext uri="{9D8B030D-6E8A-4147-A177-3AD203B41FA5}">
                      <a16:colId xmlns:a16="http://schemas.microsoft.com/office/drawing/2014/main" val="480733533"/>
                    </a:ext>
                  </a:extLst>
                </a:gridCol>
                <a:gridCol w="995016">
                  <a:extLst>
                    <a:ext uri="{9D8B030D-6E8A-4147-A177-3AD203B41FA5}">
                      <a16:colId xmlns:a16="http://schemas.microsoft.com/office/drawing/2014/main" val="2052002843"/>
                    </a:ext>
                  </a:extLst>
                </a:gridCol>
                <a:gridCol w="995016">
                  <a:extLst>
                    <a:ext uri="{9D8B030D-6E8A-4147-A177-3AD203B41FA5}">
                      <a16:colId xmlns:a16="http://schemas.microsoft.com/office/drawing/2014/main" val="1496588130"/>
                    </a:ext>
                  </a:extLst>
                </a:gridCol>
              </a:tblGrid>
              <a:tr h="314960">
                <a:tc rowSpan="2">
                  <a:txBody>
                    <a:bodyPr/>
                    <a:lstStyle/>
                    <a:p>
                      <a:r>
                        <a:rPr lang="en-US" sz="1800" b="1" dirty="0">
                          <a:solidFill>
                            <a:schemeClr val="tx1"/>
                          </a:solidFill>
                        </a:rPr>
                        <a:t>VARIABLE</a:t>
                      </a:r>
                    </a:p>
                  </a:txBody>
                  <a:tcPr marL="82296" marR="82296" marT="41148" marB="41148" anchor="ctr"/>
                </a:tc>
                <a:tc gridSpan="3">
                  <a:txBody>
                    <a:bodyPr/>
                    <a:lstStyle/>
                    <a:p>
                      <a:pPr algn="ctr"/>
                      <a:r>
                        <a:rPr lang="en-US" sz="1800" b="1" dirty="0">
                          <a:solidFill>
                            <a:schemeClr val="tx1"/>
                          </a:solidFill>
                        </a:rPr>
                        <a:t>MAE</a:t>
                      </a:r>
                    </a:p>
                  </a:txBody>
                  <a:tcPr marL="82296" marR="82296" marT="41148" marB="41148"/>
                </a:tc>
                <a:tc hMerge="1">
                  <a:txBody>
                    <a:bodyPr/>
                    <a:lstStyle/>
                    <a:p>
                      <a:endParaRPr lang="en-US"/>
                    </a:p>
                  </a:txBody>
                  <a:tcPr/>
                </a:tc>
                <a:tc hMerge="1">
                  <a:txBody>
                    <a:bodyPr/>
                    <a:lstStyle/>
                    <a:p>
                      <a:endParaRPr lang="en-US"/>
                    </a:p>
                  </a:txBody>
                  <a:tcPr/>
                </a:tc>
                <a:tc gridSpan="3">
                  <a:txBody>
                    <a:bodyPr/>
                    <a:lstStyle/>
                    <a:p>
                      <a:pPr algn="ctr"/>
                      <a:r>
                        <a:rPr lang="en-US" sz="1800" b="1" dirty="0">
                          <a:solidFill>
                            <a:schemeClr val="tx1"/>
                          </a:solidFill>
                        </a:rPr>
                        <a:t>RMSE</a:t>
                      </a:r>
                    </a:p>
                  </a:txBody>
                  <a:tcPr marL="82296" marR="82296" marT="41148" marB="41148"/>
                </a:tc>
                <a:tc hMerge="1">
                  <a:txBody>
                    <a:bodyPr/>
                    <a:lstStyle/>
                    <a:p>
                      <a:endParaRPr lang="en-US"/>
                    </a:p>
                  </a:txBody>
                  <a:tcPr/>
                </a:tc>
                <a:tc hMerge="1">
                  <a:txBody>
                    <a:bodyPr/>
                    <a:lstStyle/>
                    <a:p>
                      <a:endParaRPr lang="en-US"/>
                    </a:p>
                  </a:txBody>
                  <a:tcPr/>
                </a:tc>
                <a:tc gridSpan="3">
                  <a:txBody>
                    <a:bodyPr/>
                    <a:lstStyle/>
                    <a:p>
                      <a:pPr algn="ctr"/>
                      <a:r>
                        <a:rPr lang="en-US" sz="1800" b="1" dirty="0">
                          <a:solidFill>
                            <a:schemeClr val="tx1"/>
                          </a:solidFill>
                        </a:rPr>
                        <a:t>R2</a:t>
                      </a:r>
                    </a:p>
                  </a:txBody>
                  <a:tcPr marL="82296" marR="82296" marT="41148" marB="41148"/>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17579766"/>
                  </a:ext>
                </a:extLst>
              </a:tr>
              <a:tr h="507266">
                <a:tc vMerge="1">
                  <a:txBody>
                    <a:bodyPr/>
                    <a:lstStyle/>
                    <a:p>
                      <a:endParaRPr lang="en-US" sz="1300" dirty="0">
                        <a:solidFill>
                          <a:schemeClr val="tx1"/>
                        </a:solidFill>
                      </a:endParaRPr>
                    </a:p>
                  </a:txBody>
                  <a:tcPr marL="82296" marR="82296" marT="41148" marB="41148"/>
                </a:tc>
                <a:tc>
                  <a:txBody>
                    <a:bodyPr/>
                    <a:lstStyle/>
                    <a:p>
                      <a:pPr algn="ctr"/>
                      <a:r>
                        <a:rPr kumimoji="0" lang="en-US" sz="1400" b="1" u="none" strike="noStrike" kern="0" cap="none" spc="0" normalizeH="0" baseline="0" noProof="0" dirty="0">
                          <a:ln>
                            <a:noFill/>
                          </a:ln>
                          <a:solidFill>
                            <a:schemeClr val="tx1"/>
                          </a:solidFill>
                          <a:effectLst/>
                          <a:uLnTx/>
                          <a:uFillTx/>
                          <a:sym typeface="NVIDIA Sans"/>
                        </a:rPr>
                        <a:t>RTX3080</a:t>
                      </a:r>
                      <a:endParaRPr lang="en-US" sz="1400" b="1" dirty="0">
                        <a:solidFill>
                          <a:schemeClr val="tx1"/>
                        </a:solidFill>
                      </a:endParaRPr>
                    </a:p>
                  </a:txBody>
                  <a:tcPr marL="82296" marR="82296" marT="41148" marB="41148"/>
                </a:tc>
                <a:tc>
                  <a:txBody>
                    <a:bodyPr/>
                    <a:lstStyle/>
                    <a:p>
                      <a:pPr algn="ctr"/>
                      <a:r>
                        <a:rPr lang="en-US" altLang="zh-TW" sz="1400" b="1" dirty="0">
                          <a:solidFill>
                            <a:schemeClr val="tx1"/>
                          </a:solidFill>
                        </a:rPr>
                        <a:t>A100</a:t>
                      </a:r>
                      <a:endParaRPr lang="en-US" sz="1400" b="1" dirty="0">
                        <a:solidFill>
                          <a:schemeClr val="tx1"/>
                        </a:solidFill>
                      </a:endParaRPr>
                    </a:p>
                  </a:txBody>
                  <a:tcPr marL="82296" marR="82296" marT="41148" marB="41148"/>
                </a:tc>
                <a:tc>
                  <a:txBody>
                    <a:bodyPr/>
                    <a:lstStyle/>
                    <a:p>
                      <a:pPr algn="ctr"/>
                      <a:r>
                        <a:rPr lang="en-US" sz="1400" b="1" dirty="0">
                          <a:solidFill>
                            <a:schemeClr val="tx1"/>
                          </a:solidFill>
                        </a:rPr>
                        <a:t>Blackwell</a:t>
                      </a:r>
                    </a:p>
                    <a:p>
                      <a:pPr algn="ctr"/>
                      <a:r>
                        <a:rPr lang="en-US" sz="1400" b="1" dirty="0">
                          <a:solidFill>
                            <a:schemeClr val="tx1"/>
                          </a:solidFill>
                        </a:rPr>
                        <a:t>6000</a:t>
                      </a:r>
                    </a:p>
                  </a:txBody>
                  <a:tcPr marL="82296" marR="82296" marT="41148" marB="41148"/>
                </a:tc>
                <a:tc>
                  <a:txBody>
                    <a:bodyPr/>
                    <a:lstStyle/>
                    <a:p>
                      <a:pPr algn="ctr"/>
                      <a:r>
                        <a:rPr kumimoji="0" lang="en-US" sz="1400" b="1" u="none" strike="noStrike" kern="0" cap="none" spc="0" normalizeH="0" baseline="0" noProof="0" dirty="0">
                          <a:ln>
                            <a:noFill/>
                          </a:ln>
                          <a:solidFill>
                            <a:schemeClr val="tx1"/>
                          </a:solidFill>
                          <a:effectLst/>
                          <a:uLnTx/>
                          <a:uFillTx/>
                          <a:sym typeface="NVIDIA Sans"/>
                        </a:rPr>
                        <a:t>RTX3080</a:t>
                      </a:r>
                      <a:endParaRPr lang="en-US" sz="1400" b="1" dirty="0">
                        <a:solidFill>
                          <a:schemeClr val="tx1"/>
                        </a:solidFill>
                      </a:endParaRPr>
                    </a:p>
                  </a:txBody>
                  <a:tcPr marL="82296" marR="82296" marT="41148" marB="41148"/>
                </a:tc>
                <a:tc>
                  <a:txBody>
                    <a:bodyPr/>
                    <a:lstStyle/>
                    <a:p>
                      <a:pPr algn="ctr"/>
                      <a:r>
                        <a:rPr lang="en-US" altLang="zh-TW" sz="1400" b="1" dirty="0">
                          <a:solidFill>
                            <a:schemeClr val="tx1"/>
                          </a:solidFill>
                        </a:rPr>
                        <a:t>A100</a:t>
                      </a:r>
                      <a:endParaRPr lang="en-US" sz="1400" b="1" dirty="0">
                        <a:solidFill>
                          <a:schemeClr val="tx1"/>
                        </a:solidFill>
                      </a:endParaRPr>
                    </a:p>
                  </a:txBody>
                  <a:tcPr marL="82296" marR="82296" marT="41148" marB="41148"/>
                </a:tc>
                <a:tc>
                  <a:txBody>
                    <a:bodyPr/>
                    <a:lstStyle/>
                    <a:p>
                      <a:pPr algn="ctr"/>
                      <a:r>
                        <a:rPr lang="en-US" sz="1400" b="1" dirty="0">
                          <a:solidFill>
                            <a:schemeClr val="tx1"/>
                          </a:solidFill>
                        </a:rPr>
                        <a:t>Blackwell</a:t>
                      </a:r>
                    </a:p>
                    <a:p>
                      <a:pPr algn="ctr"/>
                      <a:r>
                        <a:rPr lang="en-US" sz="1400" b="1" dirty="0">
                          <a:solidFill>
                            <a:schemeClr val="tx1"/>
                          </a:solidFill>
                        </a:rPr>
                        <a:t>6000</a:t>
                      </a:r>
                    </a:p>
                  </a:txBody>
                  <a:tcPr marL="82296" marR="82296" marT="41148" marB="41148"/>
                </a:tc>
                <a:tc>
                  <a:txBody>
                    <a:bodyPr/>
                    <a:lstStyle/>
                    <a:p>
                      <a:pPr algn="ctr"/>
                      <a:r>
                        <a:rPr kumimoji="0" lang="en-US" sz="1400" b="1" u="none" strike="noStrike" kern="0" cap="none" spc="0" normalizeH="0" baseline="0" noProof="0" dirty="0">
                          <a:ln>
                            <a:noFill/>
                          </a:ln>
                          <a:solidFill>
                            <a:schemeClr val="tx1"/>
                          </a:solidFill>
                          <a:effectLst/>
                          <a:uLnTx/>
                          <a:uFillTx/>
                          <a:sym typeface="NVIDIA Sans"/>
                        </a:rPr>
                        <a:t>RTX3080</a:t>
                      </a:r>
                      <a:endParaRPr lang="en-US" sz="1400" b="1" dirty="0">
                        <a:solidFill>
                          <a:schemeClr val="tx1"/>
                        </a:solidFill>
                      </a:endParaRPr>
                    </a:p>
                  </a:txBody>
                  <a:tcPr marL="82296" marR="82296" marT="41148" marB="41148"/>
                </a:tc>
                <a:tc>
                  <a:txBody>
                    <a:bodyPr/>
                    <a:lstStyle/>
                    <a:p>
                      <a:pPr algn="ctr"/>
                      <a:r>
                        <a:rPr lang="en-US" altLang="zh-TW" sz="1400" b="1" dirty="0">
                          <a:solidFill>
                            <a:schemeClr val="tx1"/>
                          </a:solidFill>
                        </a:rPr>
                        <a:t>A100</a:t>
                      </a:r>
                      <a:endParaRPr lang="en-US" sz="1400" b="1" dirty="0">
                        <a:solidFill>
                          <a:schemeClr val="tx1"/>
                        </a:solidFill>
                      </a:endParaRPr>
                    </a:p>
                  </a:txBody>
                  <a:tcPr marL="82296" marR="82296" marT="41148" marB="41148"/>
                </a:tc>
                <a:tc>
                  <a:txBody>
                    <a:bodyPr/>
                    <a:lstStyle/>
                    <a:p>
                      <a:pPr algn="ctr"/>
                      <a:r>
                        <a:rPr lang="en-US" sz="1400" b="1" dirty="0">
                          <a:solidFill>
                            <a:schemeClr val="tx1"/>
                          </a:solidFill>
                        </a:rPr>
                        <a:t>Blackwell</a:t>
                      </a:r>
                    </a:p>
                    <a:p>
                      <a:pPr algn="ctr"/>
                      <a:r>
                        <a:rPr lang="en-US" sz="1400" b="1" dirty="0">
                          <a:solidFill>
                            <a:schemeClr val="tx1"/>
                          </a:solidFill>
                        </a:rPr>
                        <a:t>6000</a:t>
                      </a:r>
                    </a:p>
                  </a:txBody>
                  <a:tcPr marL="82296" marR="82296" marT="41148" marB="41148"/>
                </a:tc>
                <a:extLst>
                  <a:ext uri="{0D108BD9-81ED-4DB2-BD59-A6C34878D82A}">
                    <a16:rowId xmlns:a16="http://schemas.microsoft.com/office/drawing/2014/main" val="4260983294"/>
                  </a:ext>
                </a:extLst>
              </a:tr>
              <a:tr h="288565">
                <a:tc>
                  <a:txBody>
                    <a:bodyPr/>
                    <a:lstStyle/>
                    <a:p>
                      <a:r>
                        <a:rPr lang="en-US" sz="1400" dirty="0">
                          <a:solidFill>
                            <a:schemeClr val="tx1"/>
                          </a:solidFill>
                        </a:rPr>
                        <a:t>Longitude</a:t>
                      </a:r>
                    </a:p>
                  </a:txBody>
                  <a:tcPr marL="82296" marR="82296" marT="41148" marB="41148"/>
                </a:tc>
                <a:tc>
                  <a:txBody>
                    <a:bodyPr/>
                    <a:lstStyle/>
                    <a:p>
                      <a:pPr algn="ctr"/>
                      <a:r>
                        <a:rPr lang="en-US" sz="1400" b="0" dirty="0">
                          <a:solidFill>
                            <a:schemeClr val="tx1"/>
                          </a:solidFill>
                        </a:rPr>
                        <a:t>1.9526e-4</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1.9724e-4</a:t>
                      </a:r>
                      <a:endParaRPr lang="en-US" sz="1400" b="0" i="0" u="none" strike="noStrike" cap="none" dirty="0">
                        <a:solidFill>
                          <a:schemeClr val="tx1"/>
                        </a:solidFill>
                        <a:latin typeface="+mn-lt"/>
                        <a:ea typeface="+mn-ea"/>
                        <a:cs typeface="+mn-cs"/>
                        <a:sym typeface="Arial"/>
                      </a:endParaRPr>
                    </a:p>
                  </a:txBody>
                  <a:tcPr anchor="ctr"/>
                </a:tc>
                <a:tc>
                  <a:txBody>
                    <a:bodyPr/>
                    <a:lstStyle/>
                    <a:p>
                      <a:pPr algn="ctr" rtl="0" fontAlgn="ctr">
                        <a:buNone/>
                      </a:pPr>
                      <a:r>
                        <a:rPr lang="en-US" sz="1400" b="0" i="0" u="none" strike="noStrike" dirty="0">
                          <a:solidFill>
                            <a:srgbClr val="000000"/>
                          </a:solidFill>
                          <a:effectLst/>
                          <a:latin typeface="Aptos" panose="020B0004020202020204" pitchFamily="34" charset="0"/>
                        </a:rPr>
                        <a:t>1.9271e-4</a:t>
                      </a:r>
                    </a:p>
                  </a:txBody>
                  <a:tcPr marL="7620" marR="7620" marT="7620" marB="0" anchor="ctr"/>
                </a:tc>
                <a:tc>
                  <a:txBody>
                    <a:bodyPr/>
                    <a:lstStyle/>
                    <a:p>
                      <a:pPr algn="ctr"/>
                      <a:r>
                        <a:rPr lang="en-US" sz="1400" b="0" dirty="0">
                          <a:solidFill>
                            <a:schemeClr val="tx1"/>
                          </a:solidFill>
                        </a:rPr>
                        <a:t>3.2416e-4</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3.7164e-4</a:t>
                      </a:r>
                      <a:endParaRPr lang="en-US" sz="1400" b="0" i="0" u="none" strike="noStrike" cap="none" dirty="0">
                        <a:solidFill>
                          <a:schemeClr val="tx1"/>
                        </a:solidFill>
                        <a:latin typeface="+mn-lt"/>
                        <a:ea typeface="+mn-ea"/>
                        <a:cs typeface="+mn-cs"/>
                        <a:sym typeface="Arial"/>
                      </a:endParaRPr>
                    </a:p>
                  </a:txBody>
                  <a:tcPr anchor="ctr"/>
                </a:tc>
                <a:tc>
                  <a:txBody>
                    <a:bodyPr/>
                    <a:lstStyle/>
                    <a:p>
                      <a:pPr algn="ctr" fontAlgn="b">
                        <a:buNone/>
                      </a:pPr>
                      <a:r>
                        <a:rPr lang="en-US" sz="1400" b="0" i="0" u="none" strike="noStrike" dirty="0">
                          <a:solidFill>
                            <a:srgbClr val="000000"/>
                          </a:solidFill>
                          <a:effectLst/>
                          <a:latin typeface="Aptos Narrow" panose="020B0004020202020204" pitchFamily="34" charset="0"/>
                        </a:rPr>
                        <a:t>3.3124e-4</a:t>
                      </a:r>
                    </a:p>
                  </a:txBody>
                  <a:tcPr marL="7620" marR="7620" marT="7620" marB="0" anchor="ctr"/>
                </a:tc>
                <a:tc>
                  <a:txBody>
                    <a:bodyPr/>
                    <a:lstStyle/>
                    <a:p>
                      <a:pPr algn="ctr"/>
                      <a:r>
                        <a:rPr lang="en-US" sz="1400" b="0" dirty="0">
                          <a:solidFill>
                            <a:schemeClr val="tx1"/>
                          </a:solidFill>
                        </a:rPr>
                        <a:t>0.9279</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pPr>
                      <a:r>
                        <a:rPr lang="en-US" sz="1400" b="0" u="none" strike="noStrike" cap="none" dirty="0">
                          <a:solidFill>
                            <a:schemeClr val="tx1"/>
                          </a:solidFill>
                          <a:sym typeface="Arial"/>
                        </a:rPr>
                        <a:t>0.9836</a:t>
                      </a:r>
                      <a:endParaRPr lang="en-US" sz="1400" b="0" i="0" u="none" strike="noStrike" cap="none" dirty="0">
                        <a:solidFill>
                          <a:schemeClr val="tx1"/>
                        </a:solidFill>
                        <a:latin typeface="+mn-lt"/>
                        <a:ea typeface="+mn-ea"/>
                        <a:cs typeface="+mn-cs"/>
                        <a:sym typeface="Arial"/>
                      </a:endParaRPr>
                    </a:p>
                  </a:txBody>
                  <a:tcPr anchor="ctr"/>
                </a:tc>
                <a:tc>
                  <a:txBody>
                    <a:bodyPr/>
                    <a:lstStyle/>
                    <a:p>
                      <a:pPr marR="0" algn="ctr" rtl="0">
                        <a:lnSpc>
                          <a:spcPct val="100000"/>
                        </a:lnSpc>
                        <a:spcBef>
                          <a:spcPts val="0"/>
                        </a:spcBef>
                        <a:spcAft>
                          <a:spcPts val="0"/>
                        </a:spcAft>
                        <a:buClr>
                          <a:srgbClr val="000000"/>
                        </a:buClr>
                        <a:buFont typeface="Arial"/>
                      </a:pPr>
                      <a:r>
                        <a:rPr lang="en-US" sz="1400" b="0" i="0" u="none" strike="noStrike" cap="none" dirty="0">
                          <a:solidFill>
                            <a:schemeClr val="tx1"/>
                          </a:solidFill>
                          <a:latin typeface="+mn-lt"/>
                          <a:ea typeface="+mn-ea"/>
                          <a:cs typeface="+mn-cs"/>
                          <a:sym typeface="Arial"/>
                        </a:rPr>
                        <a:t>0.9886</a:t>
                      </a:r>
                    </a:p>
                  </a:txBody>
                  <a:tcPr anchor="ctr"/>
                </a:tc>
                <a:extLst>
                  <a:ext uri="{0D108BD9-81ED-4DB2-BD59-A6C34878D82A}">
                    <a16:rowId xmlns:a16="http://schemas.microsoft.com/office/drawing/2014/main" val="2675954675"/>
                  </a:ext>
                </a:extLst>
              </a:tr>
              <a:tr h="288565">
                <a:tc>
                  <a:txBody>
                    <a:bodyPr/>
                    <a:lstStyle/>
                    <a:p>
                      <a:r>
                        <a:rPr lang="en-US" sz="1400" dirty="0">
                          <a:solidFill>
                            <a:schemeClr val="tx1"/>
                          </a:solidFill>
                        </a:rPr>
                        <a:t>Latitude</a:t>
                      </a:r>
                    </a:p>
                  </a:txBody>
                  <a:tcPr marL="82296" marR="82296" marT="41148" marB="41148"/>
                </a:tc>
                <a:tc>
                  <a:txBody>
                    <a:bodyPr/>
                    <a:lstStyle/>
                    <a:p>
                      <a:pPr algn="ctr"/>
                      <a:r>
                        <a:rPr lang="en-US" sz="1400" b="0" dirty="0">
                          <a:solidFill>
                            <a:schemeClr val="tx1"/>
                          </a:solidFill>
                        </a:rPr>
                        <a:t>2.2198e-4</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2.2749e-4</a:t>
                      </a:r>
                      <a:endParaRPr lang="en-US" sz="1400" b="0" i="0" u="none" strike="noStrike" cap="none" dirty="0">
                        <a:solidFill>
                          <a:schemeClr val="tx1"/>
                        </a:solidFill>
                        <a:latin typeface="+mn-lt"/>
                        <a:ea typeface="+mn-ea"/>
                        <a:cs typeface="+mn-cs"/>
                        <a:sym typeface="Arial"/>
                      </a:endParaRPr>
                    </a:p>
                  </a:txBody>
                  <a:tcPr anchor="ctr"/>
                </a:tc>
                <a:tc>
                  <a:txBody>
                    <a:bodyPr/>
                    <a:lstStyle/>
                    <a:p>
                      <a:pPr algn="ctr" rtl="0" fontAlgn="ctr">
                        <a:buNone/>
                      </a:pPr>
                      <a:r>
                        <a:rPr lang="en-US" sz="1400" b="0" i="0" u="none" strike="noStrike" dirty="0">
                          <a:solidFill>
                            <a:srgbClr val="000000"/>
                          </a:solidFill>
                          <a:effectLst/>
                          <a:latin typeface="Aptos" panose="020B0004020202020204" pitchFamily="34" charset="0"/>
                        </a:rPr>
                        <a:t>2.2764e-4</a:t>
                      </a:r>
                    </a:p>
                  </a:txBody>
                  <a:tcPr marL="7620" marR="7620" marT="7620" marB="0" anchor="ctr"/>
                </a:tc>
                <a:tc>
                  <a:txBody>
                    <a:bodyPr/>
                    <a:lstStyle/>
                    <a:p>
                      <a:pPr algn="ctr"/>
                      <a:r>
                        <a:rPr lang="en-US" sz="1400" b="0" dirty="0">
                          <a:solidFill>
                            <a:schemeClr val="tx1"/>
                          </a:solidFill>
                        </a:rPr>
                        <a:t>3.1986e-4</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4.0799e-4</a:t>
                      </a:r>
                      <a:endParaRPr lang="en-US" sz="1400" b="0" i="0" u="none" strike="noStrike" cap="none" dirty="0">
                        <a:solidFill>
                          <a:schemeClr val="tx1"/>
                        </a:solidFill>
                        <a:latin typeface="+mn-lt"/>
                        <a:ea typeface="+mn-ea"/>
                        <a:cs typeface="+mn-cs"/>
                        <a:sym typeface="Arial"/>
                      </a:endParaRPr>
                    </a:p>
                  </a:txBody>
                  <a:tcPr anchor="ctr"/>
                </a:tc>
                <a:tc>
                  <a:txBody>
                    <a:bodyPr/>
                    <a:lstStyle/>
                    <a:p>
                      <a:pPr algn="ctr" fontAlgn="b">
                        <a:buNone/>
                      </a:pPr>
                      <a:r>
                        <a:rPr lang="en-US" sz="1400" b="0" i="0" u="none" strike="noStrike" dirty="0">
                          <a:solidFill>
                            <a:srgbClr val="000000"/>
                          </a:solidFill>
                          <a:effectLst/>
                          <a:latin typeface="Aptos Narrow" panose="020B0004020202020204" pitchFamily="34" charset="0"/>
                        </a:rPr>
                        <a:t>3.4645e-4</a:t>
                      </a:r>
                    </a:p>
                  </a:txBody>
                  <a:tcPr marL="7620" marR="7620" marT="7620" marB="0" anchor="ctr"/>
                </a:tc>
                <a:tc>
                  <a:txBody>
                    <a:bodyPr/>
                    <a:lstStyle/>
                    <a:p>
                      <a:pPr algn="ctr"/>
                      <a:r>
                        <a:rPr lang="en-US" sz="1400" b="0" dirty="0">
                          <a:solidFill>
                            <a:schemeClr val="tx1"/>
                          </a:solidFill>
                        </a:rPr>
                        <a:t>0.9304</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pPr>
                      <a:r>
                        <a:rPr lang="en-US" sz="1400" b="0" u="none" strike="noStrike" cap="none" dirty="0">
                          <a:solidFill>
                            <a:schemeClr val="tx1"/>
                          </a:solidFill>
                          <a:sym typeface="Arial"/>
                        </a:rPr>
                        <a:t>0.9944</a:t>
                      </a:r>
                      <a:endParaRPr lang="en-US" sz="1400" b="0" i="0" u="none" strike="noStrike" cap="none" dirty="0">
                        <a:solidFill>
                          <a:schemeClr val="tx1"/>
                        </a:solidFill>
                        <a:latin typeface="+mn-lt"/>
                        <a:ea typeface="+mn-ea"/>
                        <a:cs typeface="+mn-cs"/>
                        <a:sym typeface="Arial"/>
                      </a:endParaRPr>
                    </a:p>
                  </a:txBody>
                  <a:tcPr anchor="ctr"/>
                </a:tc>
                <a:tc>
                  <a:txBody>
                    <a:bodyPr/>
                    <a:lstStyle/>
                    <a:p>
                      <a:pPr marR="0" algn="ctr" rtl="0">
                        <a:lnSpc>
                          <a:spcPct val="100000"/>
                        </a:lnSpc>
                        <a:spcBef>
                          <a:spcPts val="0"/>
                        </a:spcBef>
                        <a:spcAft>
                          <a:spcPts val="0"/>
                        </a:spcAft>
                        <a:buClr>
                          <a:srgbClr val="000000"/>
                        </a:buClr>
                        <a:buFont typeface="Arial"/>
                      </a:pPr>
                      <a:r>
                        <a:rPr lang="en-US" sz="1400" b="0" i="0" u="none" strike="noStrike" cap="none" dirty="0">
                          <a:solidFill>
                            <a:schemeClr val="tx1"/>
                          </a:solidFill>
                          <a:latin typeface="+mn-lt"/>
                          <a:ea typeface="+mn-ea"/>
                          <a:cs typeface="+mn-cs"/>
                          <a:sym typeface="Arial"/>
                        </a:rPr>
                        <a:t>0.9984</a:t>
                      </a:r>
                    </a:p>
                  </a:txBody>
                  <a:tcPr anchor="ctr"/>
                </a:tc>
                <a:extLst>
                  <a:ext uri="{0D108BD9-81ED-4DB2-BD59-A6C34878D82A}">
                    <a16:rowId xmlns:a16="http://schemas.microsoft.com/office/drawing/2014/main" val="2556633009"/>
                  </a:ext>
                </a:extLst>
              </a:tr>
              <a:tr h="288565">
                <a:tc>
                  <a:txBody>
                    <a:bodyPr/>
                    <a:lstStyle/>
                    <a:p>
                      <a:r>
                        <a:rPr lang="en-US" sz="1400" dirty="0">
                          <a:solidFill>
                            <a:schemeClr val="tx1"/>
                          </a:solidFill>
                        </a:rPr>
                        <a:t>Wind Speed</a:t>
                      </a:r>
                    </a:p>
                  </a:txBody>
                  <a:tcPr marL="82296" marR="82296" marT="41148" marB="41148"/>
                </a:tc>
                <a:tc>
                  <a:txBody>
                    <a:bodyPr/>
                    <a:lstStyle/>
                    <a:p>
                      <a:pPr algn="ctr"/>
                      <a:r>
                        <a:rPr lang="en-US" sz="1400" b="0" dirty="0">
                          <a:solidFill>
                            <a:schemeClr val="tx1"/>
                          </a:solidFill>
                        </a:rPr>
                        <a:t>2.0685e-3</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2.061e-3</a:t>
                      </a:r>
                      <a:endParaRPr lang="en-US" sz="1400" b="0" i="0" u="none" strike="noStrike" cap="none" dirty="0">
                        <a:solidFill>
                          <a:schemeClr val="tx1"/>
                        </a:solidFill>
                        <a:latin typeface="+mn-lt"/>
                        <a:ea typeface="+mn-ea"/>
                        <a:cs typeface="+mn-cs"/>
                        <a:sym typeface="Arial"/>
                      </a:endParaRPr>
                    </a:p>
                  </a:txBody>
                  <a:tcPr anchor="ctr"/>
                </a:tc>
                <a:tc>
                  <a:txBody>
                    <a:bodyPr/>
                    <a:lstStyle/>
                    <a:p>
                      <a:pPr algn="ctr" rtl="0" fontAlgn="ctr">
                        <a:buNone/>
                      </a:pPr>
                      <a:r>
                        <a:rPr lang="en-US" sz="1400" b="0" i="0" u="none" strike="noStrike" dirty="0">
                          <a:solidFill>
                            <a:srgbClr val="000000"/>
                          </a:solidFill>
                          <a:effectLst/>
                          <a:latin typeface="Aptos" panose="020B0004020202020204" pitchFamily="34" charset="0"/>
                        </a:rPr>
                        <a:t>2.0360e-3</a:t>
                      </a:r>
                    </a:p>
                  </a:txBody>
                  <a:tcPr marL="7620" marR="7620" marT="7620" marB="0" anchor="ctr"/>
                </a:tc>
                <a:tc>
                  <a:txBody>
                    <a:bodyPr/>
                    <a:lstStyle/>
                    <a:p>
                      <a:pPr algn="ctr"/>
                      <a:r>
                        <a:rPr lang="en-US" sz="1400" b="0" dirty="0">
                          <a:solidFill>
                            <a:schemeClr val="tx1"/>
                          </a:solidFill>
                        </a:rPr>
                        <a:t>5.3174e-3</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5.7867e-3</a:t>
                      </a:r>
                      <a:endParaRPr lang="en-US" sz="1400" b="0" i="0" u="none" strike="noStrike" cap="none" dirty="0">
                        <a:solidFill>
                          <a:schemeClr val="tx1"/>
                        </a:solidFill>
                        <a:latin typeface="+mn-lt"/>
                        <a:ea typeface="+mn-ea"/>
                        <a:cs typeface="+mn-cs"/>
                        <a:sym typeface="Arial"/>
                      </a:endParaRPr>
                    </a:p>
                  </a:txBody>
                  <a:tcPr anchor="ctr"/>
                </a:tc>
                <a:tc>
                  <a:txBody>
                    <a:bodyPr/>
                    <a:lstStyle/>
                    <a:p>
                      <a:pPr algn="ctr" fontAlgn="b">
                        <a:buNone/>
                      </a:pPr>
                      <a:r>
                        <a:rPr lang="en-US" sz="1400" b="0" i="0" u="none" strike="noStrike" dirty="0">
                          <a:solidFill>
                            <a:srgbClr val="000000"/>
                          </a:solidFill>
                          <a:effectLst/>
                          <a:latin typeface="Aptos Narrow" panose="020B0004020202020204" pitchFamily="34" charset="0"/>
                        </a:rPr>
                        <a:t>5.2520e-3</a:t>
                      </a:r>
                    </a:p>
                  </a:txBody>
                  <a:tcPr marL="7620" marR="7620" marT="7620" marB="0" anchor="ctr"/>
                </a:tc>
                <a:tc>
                  <a:txBody>
                    <a:bodyPr/>
                    <a:lstStyle/>
                    <a:p>
                      <a:pPr algn="ctr"/>
                      <a:r>
                        <a:rPr lang="en-US" sz="1400" b="0" dirty="0">
                          <a:solidFill>
                            <a:schemeClr val="tx1"/>
                          </a:solidFill>
                        </a:rPr>
                        <a:t>0.9097</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pPr>
                      <a:r>
                        <a:rPr lang="en-US" sz="1400" b="0" u="none" strike="noStrike" cap="none" dirty="0">
                          <a:solidFill>
                            <a:schemeClr val="tx1"/>
                          </a:solidFill>
                          <a:sym typeface="Arial"/>
                        </a:rPr>
                        <a:t>0.9772</a:t>
                      </a:r>
                      <a:endParaRPr lang="en-US" sz="1400" b="0" i="0" u="none" strike="noStrike" cap="none" dirty="0">
                        <a:solidFill>
                          <a:schemeClr val="tx1"/>
                        </a:solidFill>
                        <a:latin typeface="+mn-lt"/>
                        <a:ea typeface="+mn-ea"/>
                        <a:cs typeface="+mn-cs"/>
                        <a:sym typeface="Arial"/>
                      </a:endParaRPr>
                    </a:p>
                  </a:txBody>
                  <a:tcPr anchor="ctr"/>
                </a:tc>
                <a:tc>
                  <a:txBody>
                    <a:bodyPr/>
                    <a:lstStyle/>
                    <a:p>
                      <a:pPr marR="0" algn="ctr" rtl="0">
                        <a:lnSpc>
                          <a:spcPct val="100000"/>
                        </a:lnSpc>
                        <a:spcBef>
                          <a:spcPts val="0"/>
                        </a:spcBef>
                        <a:spcAft>
                          <a:spcPts val="0"/>
                        </a:spcAft>
                        <a:buClr>
                          <a:srgbClr val="000000"/>
                        </a:buClr>
                        <a:buFont typeface="Arial"/>
                      </a:pPr>
                      <a:r>
                        <a:rPr lang="en-US" sz="1400" b="0" i="0" u="none" strike="noStrike" cap="none" dirty="0">
                          <a:solidFill>
                            <a:schemeClr val="tx1"/>
                          </a:solidFill>
                          <a:latin typeface="+mn-lt"/>
                          <a:ea typeface="+mn-ea"/>
                          <a:cs typeface="+mn-cs"/>
                          <a:sym typeface="Arial"/>
                        </a:rPr>
                        <a:t>0.9782</a:t>
                      </a:r>
                    </a:p>
                  </a:txBody>
                  <a:tcPr anchor="ctr"/>
                </a:tc>
                <a:extLst>
                  <a:ext uri="{0D108BD9-81ED-4DB2-BD59-A6C34878D82A}">
                    <a16:rowId xmlns:a16="http://schemas.microsoft.com/office/drawing/2014/main" val="87034238"/>
                  </a:ext>
                </a:extLst>
              </a:tr>
              <a:tr h="288565">
                <a:tc>
                  <a:txBody>
                    <a:bodyPr/>
                    <a:lstStyle/>
                    <a:p>
                      <a:r>
                        <a:rPr lang="en-US" sz="1400" dirty="0">
                          <a:solidFill>
                            <a:schemeClr val="tx1"/>
                          </a:solidFill>
                        </a:rPr>
                        <a:t>7Dir</a:t>
                      </a:r>
                    </a:p>
                  </a:txBody>
                  <a:tcPr marL="82296" marR="82296" marT="41148" marB="41148"/>
                </a:tc>
                <a:tc>
                  <a:txBody>
                    <a:bodyPr/>
                    <a:lstStyle/>
                    <a:p>
                      <a:pPr algn="ctr"/>
                      <a:r>
                        <a:rPr lang="en-US" sz="1400" b="0" dirty="0">
                          <a:solidFill>
                            <a:schemeClr val="tx1"/>
                          </a:solidFill>
                        </a:rPr>
                        <a:t>2.4946e-3</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2.4289e-3</a:t>
                      </a:r>
                      <a:endParaRPr lang="en-US" sz="1400" b="0" i="0" u="none" strike="noStrike" cap="none" dirty="0">
                        <a:solidFill>
                          <a:schemeClr val="tx1"/>
                        </a:solidFill>
                        <a:latin typeface="+mn-lt"/>
                        <a:ea typeface="+mn-ea"/>
                        <a:cs typeface="+mn-cs"/>
                        <a:sym typeface="Arial"/>
                      </a:endParaRPr>
                    </a:p>
                  </a:txBody>
                  <a:tcPr anchor="ctr"/>
                </a:tc>
                <a:tc>
                  <a:txBody>
                    <a:bodyPr/>
                    <a:lstStyle/>
                    <a:p>
                      <a:pPr algn="ctr" rtl="0" fontAlgn="ctr">
                        <a:buNone/>
                      </a:pPr>
                      <a:r>
                        <a:rPr lang="en-US" sz="1400" b="0" i="0" u="none" strike="noStrike" dirty="0">
                          <a:solidFill>
                            <a:srgbClr val="000000"/>
                          </a:solidFill>
                          <a:effectLst/>
                          <a:latin typeface="Aptos" panose="020B0004020202020204" pitchFamily="34" charset="0"/>
                        </a:rPr>
                        <a:t>2.5010e-3</a:t>
                      </a:r>
                    </a:p>
                  </a:txBody>
                  <a:tcPr marL="7620" marR="7620" marT="7620" marB="0" anchor="ctr"/>
                </a:tc>
                <a:tc>
                  <a:txBody>
                    <a:bodyPr/>
                    <a:lstStyle/>
                    <a:p>
                      <a:pPr algn="ctr"/>
                      <a:r>
                        <a:rPr lang="en-US" sz="1400" b="0" dirty="0">
                          <a:solidFill>
                            <a:schemeClr val="tx1"/>
                          </a:solidFill>
                        </a:rPr>
                        <a:t>0.01116</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0.01437</a:t>
                      </a:r>
                      <a:endParaRPr lang="en-US" sz="1400" b="0" i="0" u="none" strike="noStrike" cap="none" dirty="0">
                        <a:solidFill>
                          <a:schemeClr val="tx1"/>
                        </a:solidFill>
                        <a:latin typeface="+mn-lt"/>
                        <a:ea typeface="+mn-ea"/>
                        <a:cs typeface="+mn-cs"/>
                        <a:sym typeface="Arial"/>
                      </a:endParaRPr>
                    </a:p>
                  </a:txBody>
                  <a:tcPr anchor="ctr"/>
                </a:tc>
                <a:tc>
                  <a:txBody>
                    <a:bodyPr/>
                    <a:lstStyle/>
                    <a:p>
                      <a:pPr algn="ctr" fontAlgn="b">
                        <a:buNone/>
                      </a:pPr>
                      <a:r>
                        <a:rPr lang="en-US" sz="1400" b="0" i="0" u="none" strike="noStrike" dirty="0">
                          <a:solidFill>
                            <a:srgbClr val="000000"/>
                          </a:solidFill>
                          <a:effectLst/>
                          <a:latin typeface="Aptos Narrow" panose="020B0004020202020204" pitchFamily="34" charset="0"/>
                        </a:rPr>
                        <a:t>0.01975</a:t>
                      </a:r>
                    </a:p>
                  </a:txBody>
                  <a:tcPr marL="7620" marR="7620" marT="7620" marB="0" anchor="ctr"/>
                </a:tc>
                <a:tc>
                  <a:txBody>
                    <a:bodyPr/>
                    <a:lstStyle/>
                    <a:p>
                      <a:pPr algn="ctr"/>
                      <a:r>
                        <a:rPr lang="en-US" sz="1400" b="0" dirty="0">
                          <a:solidFill>
                            <a:schemeClr val="tx1"/>
                          </a:solidFill>
                        </a:rPr>
                        <a:t>0.9166</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pPr>
                      <a:r>
                        <a:rPr lang="en-US" sz="1400" b="0" u="none" strike="noStrike" cap="none" dirty="0">
                          <a:solidFill>
                            <a:schemeClr val="tx1"/>
                          </a:solidFill>
                          <a:sym typeface="Arial"/>
                        </a:rPr>
                        <a:t>0.9753</a:t>
                      </a:r>
                      <a:endParaRPr lang="en-US" sz="1400" b="0" i="0" u="none" strike="noStrike" cap="none" dirty="0">
                        <a:solidFill>
                          <a:schemeClr val="tx1"/>
                        </a:solidFill>
                        <a:latin typeface="+mn-lt"/>
                        <a:ea typeface="+mn-ea"/>
                        <a:cs typeface="+mn-cs"/>
                        <a:sym typeface="Arial"/>
                      </a:endParaRPr>
                    </a:p>
                  </a:txBody>
                  <a:tcPr anchor="ctr"/>
                </a:tc>
                <a:tc>
                  <a:txBody>
                    <a:bodyPr/>
                    <a:lstStyle/>
                    <a:p>
                      <a:pPr marR="0" algn="ctr" rtl="0">
                        <a:lnSpc>
                          <a:spcPct val="100000"/>
                        </a:lnSpc>
                        <a:spcBef>
                          <a:spcPts val="0"/>
                        </a:spcBef>
                        <a:spcAft>
                          <a:spcPts val="0"/>
                        </a:spcAft>
                        <a:buClr>
                          <a:srgbClr val="000000"/>
                        </a:buClr>
                        <a:buFont typeface="Arial"/>
                      </a:pPr>
                      <a:r>
                        <a:rPr lang="en-US" sz="1400" b="0" i="0" u="none" strike="noStrike" cap="none" dirty="0">
                          <a:solidFill>
                            <a:schemeClr val="tx1"/>
                          </a:solidFill>
                          <a:latin typeface="+mn-lt"/>
                          <a:ea typeface="+mn-ea"/>
                          <a:cs typeface="+mn-cs"/>
                          <a:sym typeface="Arial"/>
                        </a:rPr>
                        <a:t>0.9763</a:t>
                      </a:r>
                    </a:p>
                  </a:txBody>
                  <a:tcPr anchor="ctr"/>
                </a:tc>
                <a:extLst>
                  <a:ext uri="{0D108BD9-81ED-4DB2-BD59-A6C34878D82A}">
                    <a16:rowId xmlns:a16="http://schemas.microsoft.com/office/drawing/2014/main" val="4220579868"/>
                  </a:ext>
                </a:extLst>
              </a:tr>
              <a:tr h="288565">
                <a:tc>
                  <a:txBody>
                    <a:bodyPr/>
                    <a:lstStyle/>
                    <a:p>
                      <a:r>
                        <a:rPr lang="en-US" sz="1400" dirty="0">
                          <a:solidFill>
                            <a:schemeClr val="tx1"/>
                          </a:solidFill>
                        </a:rPr>
                        <a:t>10Dir</a:t>
                      </a:r>
                    </a:p>
                  </a:txBody>
                  <a:tcPr marL="82296" marR="82296" marT="41148" marB="41148"/>
                </a:tc>
                <a:tc>
                  <a:txBody>
                    <a:bodyPr/>
                    <a:lstStyle/>
                    <a:p>
                      <a:pPr algn="ctr"/>
                      <a:r>
                        <a:rPr lang="en-US" sz="1400" b="0" dirty="0">
                          <a:solidFill>
                            <a:schemeClr val="tx1"/>
                          </a:solidFill>
                        </a:rPr>
                        <a:t>2.2015e-5</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8.1751e-4</a:t>
                      </a:r>
                      <a:endParaRPr lang="en-US" sz="1400" b="0" i="0" u="none" strike="noStrike" cap="none" dirty="0">
                        <a:solidFill>
                          <a:schemeClr val="tx1"/>
                        </a:solidFill>
                        <a:latin typeface="+mn-lt"/>
                        <a:ea typeface="+mn-ea"/>
                        <a:cs typeface="+mn-cs"/>
                        <a:sym typeface="Arial"/>
                      </a:endParaRPr>
                    </a:p>
                  </a:txBody>
                  <a:tcPr anchor="ctr"/>
                </a:tc>
                <a:tc>
                  <a:txBody>
                    <a:bodyPr/>
                    <a:lstStyle/>
                    <a:p>
                      <a:pPr algn="ctr" rtl="0" fontAlgn="ctr">
                        <a:buNone/>
                      </a:pPr>
                      <a:r>
                        <a:rPr lang="en-US" sz="1400" b="0" i="0" u="none" strike="noStrike" dirty="0">
                          <a:solidFill>
                            <a:srgbClr val="000000"/>
                          </a:solidFill>
                          <a:effectLst/>
                          <a:latin typeface="Aptos" panose="020B0004020202020204" pitchFamily="34" charset="0"/>
                        </a:rPr>
                        <a:t>2.9210e-4</a:t>
                      </a:r>
                    </a:p>
                  </a:txBody>
                  <a:tcPr marL="7620" marR="7620" marT="7620" marB="0" anchor="ctr"/>
                </a:tc>
                <a:tc>
                  <a:txBody>
                    <a:bodyPr/>
                    <a:lstStyle/>
                    <a:p>
                      <a:pPr algn="ctr"/>
                      <a:r>
                        <a:rPr lang="en-US" sz="1400" b="0" dirty="0">
                          <a:solidFill>
                            <a:schemeClr val="tx1"/>
                          </a:solidFill>
                        </a:rPr>
                        <a:t>0.01043</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0.01398</a:t>
                      </a:r>
                      <a:endParaRPr lang="en-US" sz="1400" b="0" i="0" u="none" strike="noStrike" cap="none" dirty="0">
                        <a:solidFill>
                          <a:schemeClr val="tx1"/>
                        </a:solidFill>
                        <a:latin typeface="+mn-lt"/>
                        <a:ea typeface="+mn-ea"/>
                        <a:cs typeface="+mn-cs"/>
                        <a:sym typeface="Arial"/>
                      </a:endParaRPr>
                    </a:p>
                  </a:txBody>
                  <a:tcPr anchor="ctr"/>
                </a:tc>
                <a:tc>
                  <a:txBody>
                    <a:bodyPr/>
                    <a:lstStyle/>
                    <a:p>
                      <a:pPr algn="ctr" fontAlgn="b">
                        <a:buNone/>
                      </a:pPr>
                      <a:r>
                        <a:rPr lang="en-US" sz="1400" b="0" i="0" u="none" strike="noStrike" dirty="0">
                          <a:solidFill>
                            <a:srgbClr val="000000"/>
                          </a:solidFill>
                          <a:effectLst/>
                          <a:latin typeface="Aptos Narrow" panose="020B0004020202020204" pitchFamily="34" charset="0"/>
                        </a:rPr>
                        <a:t>0.01213</a:t>
                      </a:r>
                    </a:p>
                  </a:txBody>
                  <a:tcPr marL="7620" marR="7620" marT="7620" marB="0" anchor="ctr"/>
                </a:tc>
                <a:tc>
                  <a:txBody>
                    <a:bodyPr/>
                    <a:lstStyle/>
                    <a:p>
                      <a:pPr algn="ctr"/>
                      <a:r>
                        <a:rPr lang="en-US" sz="1400" b="0" dirty="0">
                          <a:solidFill>
                            <a:schemeClr val="tx1"/>
                          </a:solidFill>
                        </a:rPr>
                        <a:t>0.9332</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pPr>
                      <a:r>
                        <a:rPr lang="en-US" sz="1400" b="0" u="none" strike="noStrike" cap="none" dirty="0">
                          <a:solidFill>
                            <a:schemeClr val="tx1"/>
                          </a:solidFill>
                          <a:sym typeface="Arial"/>
                        </a:rPr>
                        <a:t>0.9509</a:t>
                      </a:r>
                      <a:endParaRPr lang="en-US" sz="1400" b="0" i="0" u="none" strike="noStrike" cap="none" dirty="0">
                        <a:solidFill>
                          <a:schemeClr val="tx1"/>
                        </a:solidFill>
                        <a:latin typeface="+mn-lt"/>
                        <a:ea typeface="+mn-ea"/>
                        <a:cs typeface="+mn-cs"/>
                        <a:sym typeface="Arial"/>
                      </a:endParaRPr>
                    </a:p>
                  </a:txBody>
                  <a:tcPr anchor="ctr"/>
                </a:tc>
                <a:tc>
                  <a:txBody>
                    <a:bodyPr/>
                    <a:lstStyle/>
                    <a:p>
                      <a:pPr marR="0" algn="ctr" rtl="0">
                        <a:lnSpc>
                          <a:spcPct val="100000"/>
                        </a:lnSpc>
                        <a:spcBef>
                          <a:spcPts val="0"/>
                        </a:spcBef>
                        <a:spcAft>
                          <a:spcPts val="0"/>
                        </a:spcAft>
                        <a:buClr>
                          <a:srgbClr val="000000"/>
                        </a:buClr>
                        <a:buFont typeface="Arial"/>
                      </a:pPr>
                      <a:r>
                        <a:rPr lang="en-US" sz="1400" b="0" i="0" u="none" strike="noStrike" cap="none" dirty="0">
                          <a:solidFill>
                            <a:schemeClr val="tx1"/>
                          </a:solidFill>
                          <a:latin typeface="+mn-lt"/>
                          <a:ea typeface="+mn-ea"/>
                          <a:cs typeface="+mn-cs"/>
                          <a:sym typeface="Arial"/>
                        </a:rPr>
                        <a:t>0.9539</a:t>
                      </a:r>
                    </a:p>
                  </a:txBody>
                  <a:tcPr anchor="ctr"/>
                </a:tc>
                <a:extLst>
                  <a:ext uri="{0D108BD9-81ED-4DB2-BD59-A6C34878D82A}">
                    <a16:rowId xmlns:a16="http://schemas.microsoft.com/office/drawing/2014/main" val="1541295879"/>
                  </a:ext>
                </a:extLst>
              </a:tr>
              <a:tr h="288565">
                <a:tc>
                  <a:txBody>
                    <a:bodyPr/>
                    <a:lstStyle/>
                    <a:p>
                      <a:r>
                        <a:rPr lang="en-US" sz="1400" dirty="0" err="1">
                          <a:solidFill>
                            <a:schemeClr val="tx1"/>
                          </a:solidFill>
                        </a:rPr>
                        <a:t>Gaomei</a:t>
                      </a:r>
                      <a:r>
                        <a:rPr lang="en-US" sz="1400" dirty="0">
                          <a:solidFill>
                            <a:schemeClr val="tx1"/>
                          </a:solidFill>
                        </a:rPr>
                        <a:t> Wind Speed</a:t>
                      </a:r>
                    </a:p>
                  </a:txBody>
                  <a:tcPr marL="82296" marR="82296" marT="41148" marB="41148"/>
                </a:tc>
                <a:tc>
                  <a:txBody>
                    <a:bodyPr/>
                    <a:lstStyle/>
                    <a:p>
                      <a:pPr algn="ctr"/>
                      <a:r>
                        <a:rPr lang="en-US" sz="1400" b="0" dirty="0">
                          <a:solidFill>
                            <a:schemeClr val="tx1"/>
                          </a:solidFill>
                        </a:rPr>
                        <a:t>8.1471e-3</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8.217e-3</a:t>
                      </a:r>
                      <a:endParaRPr lang="en-US" sz="1400" b="0" i="0" u="none" strike="noStrike" cap="none" dirty="0">
                        <a:solidFill>
                          <a:schemeClr val="tx1"/>
                        </a:solidFill>
                        <a:latin typeface="+mn-lt"/>
                        <a:ea typeface="+mn-ea"/>
                        <a:cs typeface="+mn-cs"/>
                        <a:sym typeface="Arial"/>
                      </a:endParaRPr>
                    </a:p>
                  </a:txBody>
                  <a:tcPr anchor="ctr"/>
                </a:tc>
                <a:tc>
                  <a:txBody>
                    <a:bodyPr/>
                    <a:lstStyle/>
                    <a:p>
                      <a:pPr algn="ctr" fontAlgn="b">
                        <a:buNone/>
                      </a:pPr>
                      <a:r>
                        <a:rPr lang="en-US" sz="1400" b="0" i="0" u="none" strike="noStrike" dirty="0">
                          <a:solidFill>
                            <a:srgbClr val="000000"/>
                          </a:solidFill>
                          <a:effectLst/>
                          <a:latin typeface="Aptos Narrow" panose="020B0004020202020204" pitchFamily="34" charset="0"/>
                        </a:rPr>
                        <a:t>6.0791e-3</a:t>
                      </a:r>
                    </a:p>
                  </a:txBody>
                  <a:tcPr marL="7620" marR="7620" marT="7620" marB="0" anchor="ctr"/>
                </a:tc>
                <a:tc>
                  <a:txBody>
                    <a:bodyPr/>
                    <a:lstStyle/>
                    <a:p>
                      <a:pPr algn="ctr"/>
                      <a:r>
                        <a:rPr lang="en-US" sz="1400" b="0" dirty="0">
                          <a:solidFill>
                            <a:schemeClr val="tx1"/>
                          </a:solidFill>
                        </a:rPr>
                        <a:t>0.01740</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0.01890</a:t>
                      </a:r>
                      <a:endParaRPr lang="en-US" sz="1400" b="0" i="0" u="none" strike="noStrike" cap="none" dirty="0">
                        <a:solidFill>
                          <a:schemeClr val="tx1"/>
                        </a:solidFill>
                        <a:latin typeface="+mn-lt"/>
                        <a:ea typeface="+mn-ea"/>
                        <a:cs typeface="+mn-cs"/>
                        <a:sym typeface="Arial"/>
                      </a:endParaRPr>
                    </a:p>
                  </a:txBody>
                  <a:tcPr anchor="ctr"/>
                </a:tc>
                <a:tc>
                  <a:txBody>
                    <a:bodyPr/>
                    <a:lstStyle/>
                    <a:p>
                      <a:pPr algn="ctr" fontAlgn="b">
                        <a:buNone/>
                      </a:pPr>
                      <a:r>
                        <a:rPr lang="en-US" sz="1400" b="0" i="0" u="none" strike="noStrike" dirty="0">
                          <a:solidFill>
                            <a:srgbClr val="000000"/>
                          </a:solidFill>
                          <a:effectLst/>
                          <a:latin typeface="Aptos Narrow" panose="020B0004020202020204" pitchFamily="34" charset="0"/>
                        </a:rPr>
                        <a:t>0.01846</a:t>
                      </a:r>
                    </a:p>
                  </a:txBody>
                  <a:tcPr marL="7620" marR="7620" marT="7620" marB="0" anchor="ctr"/>
                </a:tc>
                <a:tc>
                  <a:txBody>
                    <a:bodyPr/>
                    <a:lstStyle/>
                    <a:p>
                      <a:pPr algn="ctr"/>
                      <a:r>
                        <a:rPr lang="en-US" sz="1400" b="0" dirty="0">
                          <a:solidFill>
                            <a:schemeClr val="tx1"/>
                          </a:solidFill>
                        </a:rPr>
                        <a:t>0.8375</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pPr>
                      <a:r>
                        <a:rPr lang="en-US" sz="1400" b="0" u="none" strike="noStrike" cap="none" dirty="0">
                          <a:solidFill>
                            <a:schemeClr val="tx1"/>
                          </a:solidFill>
                          <a:sym typeface="Arial"/>
                        </a:rPr>
                        <a:t>0.9234</a:t>
                      </a:r>
                      <a:endParaRPr lang="en-US" sz="1400" b="0" i="0" u="none" strike="noStrike" cap="none" dirty="0">
                        <a:solidFill>
                          <a:schemeClr val="tx1"/>
                        </a:solidFill>
                        <a:latin typeface="+mn-lt"/>
                        <a:ea typeface="+mn-ea"/>
                        <a:cs typeface="+mn-cs"/>
                        <a:sym typeface="Arial"/>
                      </a:endParaRPr>
                    </a:p>
                  </a:txBody>
                  <a:tcPr anchor="ctr"/>
                </a:tc>
                <a:tc>
                  <a:txBody>
                    <a:bodyPr/>
                    <a:lstStyle/>
                    <a:p>
                      <a:pPr marR="0" algn="ctr" rtl="0">
                        <a:lnSpc>
                          <a:spcPct val="100000"/>
                        </a:lnSpc>
                        <a:spcBef>
                          <a:spcPts val="0"/>
                        </a:spcBef>
                        <a:spcAft>
                          <a:spcPts val="0"/>
                        </a:spcAft>
                        <a:buClr>
                          <a:srgbClr val="000000"/>
                        </a:buClr>
                        <a:buFont typeface="Arial"/>
                      </a:pPr>
                      <a:r>
                        <a:rPr lang="en-US" sz="1400" b="0" i="0" u="none" strike="noStrike" cap="none" dirty="0">
                          <a:solidFill>
                            <a:schemeClr val="tx1"/>
                          </a:solidFill>
                          <a:latin typeface="+mn-lt"/>
                          <a:ea typeface="+mn-ea"/>
                          <a:cs typeface="+mn-cs"/>
                          <a:sym typeface="Arial"/>
                        </a:rPr>
                        <a:t>0.9334</a:t>
                      </a:r>
                    </a:p>
                  </a:txBody>
                  <a:tcPr anchor="ctr"/>
                </a:tc>
                <a:extLst>
                  <a:ext uri="{0D108BD9-81ED-4DB2-BD59-A6C34878D82A}">
                    <a16:rowId xmlns:a16="http://schemas.microsoft.com/office/drawing/2014/main" val="2997725311"/>
                  </a:ext>
                </a:extLst>
              </a:tr>
              <a:tr h="288565">
                <a:tc>
                  <a:txBody>
                    <a:bodyPr/>
                    <a:lstStyle/>
                    <a:p>
                      <a:r>
                        <a:rPr lang="en-US" sz="1400" dirty="0" err="1">
                          <a:solidFill>
                            <a:schemeClr val="tx1"/>
                          </a:solidFill>
                        </a:rPr>
                        <a:t>Gaomei</a:t>
                      </a:r>
                      <a:r>
                        <a:rPr lang="en-US" sz="1400" dirty="0">
                          <a:solidFill>
                            <a:schemeClr val="tx1"/>
                          </a:solidFill>
                        </a:rPr>
                        <a:t> Wind Gust</a:t>
                      </a:r>
                    </a:p>
                  </a:txBody>
                  <a:tcPr marL="82296" marR="82296" marT="41148" marB="41148"/>
                </a:tc>
                <a:tc>
                  <a:txBody>
                    <a:bodyPr/>
                    <a:lstStyle/>
                    <a:p>
                      <a:pPr algn="ctr"/>
                      <a:r>
                        <a:rPr lang="en-US" sz="1400" b="0" dirty="0">
                          <a:solidFill>
                            <a:schemeClr val="tx1"/>
                          </a:solidFill>
                        </a:rPr>
                        <a:t>6.731e-3</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6.577e-3</a:t>
                      </a:r>
                      <a:endParaRPr lang="en-US" sz="1400" b="0" i="0" u="none" strike="noStrike" cap="none" dirty="0">
                        <a:solidFill>
                          <a:schemeClr val="tx1"/>
                        </a:solidFill>
                        <a:latin typeface="+mn-lt"/>
                        <a:ea typeface="+mn-ea"/>
                        <a:cs typeface="+mn-cs"/>
                        <a:sym typeface="Arial"/>
                      </a:endParaRPr>
                    </a:p>
                  </a:txBody>
                  <a:tcPr anchor="ctr"/>
                </a:tc>
                <a:tc>
                  <a:txBody>
                    <a:bodyPr/>
                    <a:lstStyle/>
                    <a:p>
                      <a:pPr algn="ctr" rtl="0" fontAlgn="ctr">
                        <a:buNone/>
                      </a:pPr>
                      <a:r>
                        <a:rPr lang="en-US" sz="1400" b="0" i="0" u="none" strike="noStrike" dirty="0">
                          <a:solidFill>
                            <a:srgbClr val="000000"/>
                          </a:solidFill>
                          <a:effectLst/>
                          <a:latin typeface="Aptos" panose="020B0004020202020204" pitchFamily="34" charset="0"/>
                        </a:rPr>
                        <a:t>6.8681e-3</a:t>
                      </a:r>
                    </a:p>
                  </a:txBody>
                  <a:tcPr marL="7620" marR="7620" marT="7620" marB="0" anchor="ctr"/>
                </a:tc>
                <a:tc>
                  <a:txBody>
                    <a:bodyPr/>
                    <a:lstStyle/>
                    <a:p>
                      <a:pPr algn="ctr"/>
                      <a:r>
                        <a:rPr lang="en-US" sz="1400" b="0" dirty="0">
                          <a:solidFill>
                            <a:schemeClr val="tx1"/>
                          </a:solidFill>
                        </a:rPr>
                        <a:t>0.01442</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buNone/>
                      </a:pPr>
                      <a:r>
                        <a:rPr lang="en-US" sz="1400" b="0" u="none" strike="noStrike" cap="none" dirty="0">
                          <a:solidFill>
                            <a:schemeClr val="tx1"/>
                          </a:solidFill>
                          <a:sym typeface="Arial"/>
                        </a:rPr>
                        <a:t>0.01576</a:t>
                      </a:r>
                      <a:endParaRPr lang="en-US" sz="1400" b="0" i="0" u="none" strike="noStrike" cap="none" dirty="0">
                        <a:solidFill>
                          <a:schemeClr val="tx1"/>
                        </a:solidFill>
                        <a:latin typeface="+mn-lt"/>
                        <a:ea typeface="+mn-ea"/>
                        <a:cs typeface="+mn-cs"/>
                        <a:sym typeface="Arial"/>
                      </a:endParaRPr>
                    </a:p>
                  </a:txBody>
                  <a:tcPr anchor="ctr"/>
                </a:tc>
                <a:tc>
                  <a:txBody>
                    <a:bodyPr/>
                    <a:lstStyle/>
                    <a:p>
                      <a:pPr algn="ctr" fontAlgn="b">
                        <a:buNone/>
                      </a:pPr>
                      <a:r>
                        <a:rPr lang="en-US" sz="1400" b="0" i="0" u="none" strike="noStrike" dirty="0">
                          <a:solidFill>
                            <a:srgbClr val="000000"/>
                          </a:solidFill>
                          <a:effectLst/>
                          <a:latin typeface="Aptos Narrow" panose="020B0004020202020204" pitchFamily="34" charset="0"/>
                        </a:rPr>
                        <a:t>0.01682</a:t>
                      </a:r>
                    </a:p>
                  </a:txBody>
                  <a:tcPr marL="7620" marR="7620" marT="7620" marB="0" anchor="ctr"/>
                </a:tc>
                <a:tc>
                  <a:txBody>
                    <a:bodyPr/>
                    <a:lstStyle/>
                    <a:p>
                      <a:pPr algn="ctr"/>
                      <a:r>
                        <a:rPr lang="en-US" sz="1400" b="0" dirty="0">
                          <a:solidFill>
                            <a:schemeClr val="tx1"/>
                          </a:solidFill>
                        </a:rPr>
                        <a:t>0.8824</a:t>
                      </a:r>
                    </a:p>
                  </a:txBody>
                  <a:tcPr marL="82296" marR="82296" marT="41148" marB="41148" anchor="ctr"/>
                </a:tc>
                <a:tc>
                  <a:txBody>
                    <a:bodyPr/>
                    <a:lstStyle/>
                    <a:p>
                      <a:pPr marR="0" algn="ctr" rtl="0">
                        <a:lnSpc>
                          <a:spcPct val="100000"/>
                        </a:lnSpc>
                        <a:spcBef>
                          <a:spcPts val="0"/>
                        </a:spcBef>
                        <a:spcAft>
                          <a:spcPts val="0"/>
                        </a:spcAft>
                        <a:buClr>
                          <a:srgbClr val="000000"/>
                        </a:buClr>
                        <a:buFont typeface="Arial"/>
                      </a:pPr>
                      <a:r>
                        <a:rPr lang="en-US" sz="1400" b="0" u="none" strike="noStrike" cap="none" dirty="0">
                          <a:solidFill>
                            <a:schemeClr val="tx1"/>
                          </a:solidFill>
                          <a:sym typeface="Arial"/>
                        </a:rPr>
                        <a:t>0.9340</a:t>
                      </a:r>
                      <a:endParaRPr lang="en-US" sz="1400" b="0" i="0" u="none" strike="noStrike" cap="none" dirty="0">
                        <a:solidFill>
                          <a:schemeClr val="tx1"/>
                        </a:solidFill>
                        <a:latin typeface="+mn-lt"/>
                        <a:ea typeface="+mn-ea"/>
                        <a:cs typeface="+mn-cs"/>
                        <a:sym typeface="Arial"/>
                      </a:endParaRPr>
                    </a:p>
                  </a:txBody>
                  <a:tcPr anchor="ctr"/>
                </a:tc>
                <a:tc>
                  <a:txBody>
                    <a:bodyPr/>
                    <a:lstStyle/>
                    <a:p>
                      <a:pPr marR="0" algn="ctr" rtl="0">
                        <a:lnSpc>
                          <a:spcPct val="100000"/>
                        </a:lnSpc>
                        <a:spcBef>
                          <a:spcPts val="0"/>
                        </a:spcBef>
                        <a:spcAft>
                          <a:spcPts val="0"/>
                        </a:spcAft>
                        <a:buClr>
                          <a:srgbClr val="000000"/>
                        </a:buClr>
                        <a:buFont typeface="Arial"/>
                      </a:pPr>
                      <a:r>
                        <a:rPr lang="en-US" sz="1400" b="0" i="0" u="none" strike="noStrike" cap="none" dirty="0">
                          <a:solidFill>
                            <a:schemeClr val="tx1"/>
                          </a:solidFill>
                          <a:latin typeface="+mn-lt"/>
                          <a:ea typeface="+mn-ea"/>
                          <a:cs typeface="+mn-cs"/>
                          <a:sym typeface="Arial"/>
                        </a:rPr>
                        <a:t>0.9467</a:t>
                      </a:r>
                    </a:p>
                  </a:txBody>
                  <a:tcPr anchor="ctr"/>
                </a:tc>
                <a:extLst>
                  <a:ext uri="{0D108BD9-81ED-4DB2-BD59-A6C34878D82A}">
                    <a16:rowId xmlns:a16="http://schemas.microsoft.com/office/drawing/2014/main" val="3960315705"/>
                  </a:ext>
                </a:extLst>
              </a:tr>
            </a:tbl>
          </a:graphicData>
        </a:graphic>
      </p:graphicFrame>
      <p:sp>
        <p:nvSpPr>
          <p:cNvPr id="6" name="Slide Number Placeholder 5">
            <a:extLst>
              <a:ext uri="{FF2B5EF4-FFF2-40B4-BE49-F238E27FC236}">
                <a16:creationId xmlns:a16="http://schemas.microsoft.com/office/drawing/2014/main" id="{3458A238-FD53-62DA-957B-7D9E249FF5FB}"/>
              </a:ext>
            </a:extLst>
          </p:cNvPr>
          <p:cNvSpPr>
            <a:spLocks noGrp="1"/>
          </p:cNvSpPr>
          <p:nvPr>
            <p:ph type="sldNum" sz="quarter" idx="12"/>
          </p:nvPr>
        </p:nvSpPr>
        <p:spPr/>
        <p:txBody>
          <a:bodyPr/>
          <a:lstStyle/>
          <a:p>
            <a:fld id="{70F2DE03-E0F7-4AE5-A28D-1B375FAEBDEF}" type="slidenum">
              <a:rPr lang="en-US" smtClean="0"/>
              <a:t>10</a:t>
            </a:fld>
            <a:endParaRPr lang="en-US" dirty="0"/>
          </a:p>
        </p:txBody>
      </p:sp>
      <p:pic>
        <p:nvPicPr>
          <p:cNvPr id="8" name="Picture 7" descr="A blue and grey text on a black background&#10;&#10;AI-generated content may be incorrect.">
            <a:extLst>
              <a:ext uri="{FF2B5EF4-FFF2-40B4-BE49-F238E27FC236}">
                <a16:creationId xmlns:a16="http://schemas.microsoft.com/office/drawing/2014/main" id="{9E90043B-0515-1FA7-299E-C5A5A2ACBDFF}"/>
              </a:ext>
            </a:extLst>
          </p:cNvPr>
          <p:cNvPicPr>
            <a:picLocks noChangeAspect="1"/>
          </p:cNvPicPr>
          <p:nvPr/>
        </p:nvPicPr>
        <p:blipFill>
          <a:blip r:embed="rId2"/>
          <a:stretch>
            <a:fillRect/>
          </a:stretch>
        </p:blipFill>
        <p:spPr>
          <a:xfrm>
            <a:off x="0" y="6168973"/>
            <a:ext cx="3137161" cy="689027"/>
          </a:xfrm>
          <a:prstGeom prst="rect">
            <a:avLst/>
          </a:prstGeom>
        </p:spPr>
      </p:pic>
      <p:sp>
        <p:nvSpPr>
          <p:cNvPr id="9" name="Title 1">
            <a:extLst>
              <a:ext uri="{FF2B5EF4-FFF2-40B4-BE49-F238E27FC236}">
                <a16:creationId xmlns:a16="http://schemas.microsoft.com/office/drawing/2014/main" id="{74490406-0852-7914-1264-642EC39169C1}"/>
              </a:ext>
            </a:extLst>
          </p:cNvPr>
          <p:cNvSpPr txBox="1">
            <a:spLocks/>
          </p:cNvSpPr>
          <p:nvPr/>
        </p:nvSpPr>
        <p:spPr>
          <a:xfrm>
            <a:off x="765892" y="5088648"/>
            <a:ext cx="3779058" cy="7543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b="1" dirty="0"/>
              <a:t>RTX3080</a:t>
            </a:r>
            <a:r>
              <a:rPr lang="en-US" sz="1600" dirty="0"/>
              <a:t/>
            </a:r>
            <a:br>
              <a:rPr lang="en-US" sz="1600" dirty="0"/>
            </a:br>
            <a:r>
              <a:rPr lang="en-US" sz="1600" dirty="0"/>
              <a:t>(FP16 Precision-TF32, Epochs=50</a:t>
            </a:r>
            <a:r>
              <a:rPr lang="en-US" altLang="zh-TW" sz="1600" dirty="0"/>
              <a:t>)</a:t>
            </a:r>
            <a:endParaRPr lang="en-US" sz="1600" dirty="0"/>
          </a:p>
        </p:txBody>
      </p:sp>
      <p:sp>
        <p:nvSpPr>
          <p:cNvPr id="10" name="Title 1">
            <a:extLst>
              <a:ext uri="{FF2B5EF4-FFF2-40B4-BE49-F238E27FC236}">
                <a16:creationId xmlns:a16="http://schemas.microsoft.com/office/drawing/2014/main" id="{A9612A18-06FF-8B74-FB5E-3B21150465F5}"/>
              </a:ext>
            </a:extLst>
          </p:cNvPr>
          <p:cNvSpPr txBox="1">
            <a:spLocks/>
          </p:cNvSpPr>
          <p:nvPr/>
        </p:nvSpPr>
        <p:spPr>
          <a:xfrm>
            <a:off x="8075920" y="5047033"/>
            <a:ext cx="3624316" cy="754381"/>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3600"/>
              <a:buFont typeface="NVIDIA Sans"/>
              <a:buNone/>
              <a:defRPr sz="2400" b="1" i="0" u="none" strike="noStrike" cap="none">
                <a:solidFill>
                  <a:srgbClr val="000000"/>
                </a:solidFill>
                <a:latin typeface="NVIDIA Sans"/>
                <a:ea typeface="NVIDIA Sans"/>
                <a:cs typeface="NVIDIA Sans"/>
                <a:sym typeface="NVIDIA Sans"/>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sz="1600" dirty="0"/>
              <a:t>Blackwell Pro 6000</a:t>
            </a:r>
          </a:p>
          <a:p>
            <a:r>
              <a:rPr lang="en-US" altLang="zh-TW" sz="1600" b="0" dirty="0"/>
              <a:t>(</a:t>
            </a:r>
            <a:r>
              <a:rPr lang="en-US" sz="1600" b="0" dirty="0"/>
              <a:t>BF16-Mixed Precision, Epochs=50</a:t>
            </a:r>
            <a:r>
              <a:rPr lang="en-US" altLang="zh-TW" sz="1600" b="0" dirty="0"/>
              <a:t>)</a:t>
            </a:r>
            <a:endParaRPr lang="en-US" sz="1600" b="0" dirty="0"/>
          </a:p>
        </p:txBody>
      </p:sp>
      <p:sp>
        <p:nvSpPr>
          <p:cNvPr id="11" name="Title 1">
            <a:extLst>
              <a:ext uri="{FF2B5EF4-FFF2-40B4-BE49-F238E27FC236}">
                <a16:creationId xmlns:a16="http://schemas.microsoft.com/office/drawing/2014/main" id="{909B4ACE-2618-0228-CA1D-82A5CED8F0CE}"/>
              </a:ext>
            </a:extLst>
          </p:cNvPr>
          <p:cNvSpPr txBox="1">
            <a:spLocks/>
          </p:cNvSpPr>
          <p:nvPr/>
        </p:nvSpPr>
        <p:spPr>
          <a:xfrm>
            <a:off x="4428207" y="5026570"/>
            <a:ext cx="3609714" cy="754381"/>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3600"/>
              <a:buFont typeface="NVIDIA Sans"/>
              <a:buNone/>
              <a:defRPr sz="2400" b="1" i="0" u="none" strike="noStrike" cap="none">
                <a:solidFill>
                  <a:srgbClr val="000000"/>
                </a:solidFill>
                <a:latin typeface="NVIDIA Sans"/>
                <a:ea typeface="NVIDIA Sans"/>
                <a:cs typeface="NVIDIA Sans"/>
                <a:sym typeface="NVIDIA Sans"/>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sz="1600" dirty="0"/>
              <a:t>A100</a:t>
            </a:r>
          </a:p>
          <a:p>
            <a:r>
              <a:rPr lang="en-US" sz="1600" b="0" dirty="0"/>
              <a:t>(BF16-Mixed Precision, Epochs=50</a:t>
            </a:r>
            <a:r>
              <a:rPr lang="en-US" altLang="zh-TW" sz="1600" b="0" dirty="0"/>
              <a:t>)</a:t>
            </a:r>
            <a:endParaRPr lang="en-US" sz="1600" b="0" dirty="0"/>
          </a:p>
        </p:txBody>
      </p:sp>
      <p:sp>
        <p:nvSpPr>
          <p:cNvPr id="12" name="Text Placeholder 3">
            <a:extLst>
              <a:ext uri="{FF2B5EF4-FFF2-40B4-BE49-F238E27FC236}">
                <a16:creationId xmlns:a16="http://schemas.microsoft.com/office/drawing/2014/main" id="{64FB30DA-F916-AC11-36A2-1937F6F99EF6}"/>
              </a:ext>
            </a:extLst>
          </p:cNvPr>
          <p:cNvSpPr txBox="1">
            <a:spLocks/>
          </p:cNvSpPr>
          <p:nvPr/>
        </p:nvSpPr>
        <p:spPr>
          <a:xfrm>
            <a:off x="2025376" y="4632812"/>
            <a:ext cx="2102162" cy="54275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4320" marR="0" lvl="0" indent="-220980" algn="l" rtl="0">
              <a:lnSpc>
                <a:spcPct val="90000"/>
              </a:lnSpc>
              <a:spcBef>
                <a:spcPts val="900"/>
              </a:spcBef>
              <a:spcAft>
                <a:spcPts val="0"/>
              </a:spcAft>
              <a:buClr>
                <a:schemeClr val="dk2"/>
              </a:buClr>
              <a:buSzPts val="2200"/>
              <a:buFont typeface="Arial"/>
              <a:buChar char="•"/>
              <a:defRPr sz="1600" b="0" i="0" u="none" strike="noStrike" cap="none">
                <a:solidFill>
                  <a:schemeClr val="bg2"/>
                </a:solidFill>
                <a:latin typeface="NVIDIA Sans"/>
                <a:ea typeface="NVIDIA Sans"/>
                <a:cs typeface="NVIDIA Sans"/>
                <a:sym typeface="NVIDIA Sans"/>
              </a:defRPr>
            </a:lvl1pPr>
            <a:lvl2pPr marL="548640" marR="0" lvl="1" indent="-213360" algn="l" rtl="0">
              <a:lnSpc>
                <a:spcPct val="90000"/>
              </a:lnSpc>
              <a:spcBef>
                <a:spcPts val="450"/>
              </a:spcBef>
              <a:spcAft>
                <a:spcPts val="0"/>
              </a:spcAft>
              <a:buClr>
                <a:schemeClr val="dk2"/>
              </a:buClr>
              <a:buSzPts val="2000"/>
              <a:buFont typeface="Arial"/>
              <a:buChar char="•"/>
              <a:defRPr sz="1400" b="0" i="0" u="none" strike="noStrike" cap="none">
                <a:solidFill>
                  <a:schemeClr val="bg2"/>
                </a:solidFill>
                <a:latin typeface="NVIDIA Sans"/>
                <a:ea typeface="NVIDIA Sans"/>
                <a:cs typeface="NVIDIA Sans"/>
                <a:sym typeface="NVIDIA Sans"/>
              </a:defRPr>
            </a:lvl2pPr>
            <a:lvl3pPr marL="822960" marR="0" lvl="2" indent="-205740" algn="l" rtl="0">
              <a:lnSpc>
                <a:spcPct val="90000"/>
              </a:lnSpc>
              <a:spcBef>
                <a:spcPts val="450"/>
              </a:spcBef>
              <a:spcAft>
                <a:spcPts val="0"/>
              </a:spcAft>
              <a:buClr>
                <a:schemeClr val="dk2"/>
              </a:buClr>
              <a:buSzPts val="1800"/>
              <a:buFont typeface="Arial"/>
              <a:buChar char="•"/>
              <a:defRPr sz="1200" b="0" i="0" u="none" strike="noStrike" cap="none">
                <a:solidFill>
                  <a:schemeClr val="bg2"/>
                </a:solidFill>
                <a:latin typeface="NVIDIA Sans"/>
                <a:ea typeface="NVIDIA Sans"/>
                <a:cs typeface="NVIDIA Sans"/>
                <a:sym typeface="NVIDIA Sans"/>
              </a:defRPr>
            </a:lvl3pPr>
            <a:lvl4pPr marL="1097280" marR="0" lvl="3" indent="-198120" algn="l" rtl="0">
              <a:lnSpc>
                <a:spcPct val="90000"/>
              </a:lnSpc>
              <a:spcBef>
                <a:spcPts val="450"/>
              </a:spcBef>
              <a:spcAft>
                <a:spcPts val="0"/>
              </a:spcAft>
              <a:buClr>
                <a:schemeClr val="dk2"/>
              </a:buClr>
              <a:buSzPts val="1600"/>
              <a:buFont typeface="Arial"/>
              <a:buChar char="•"/>
              <a:defRPr sz="1000" b="0" i="0" u="none" strike="noStrike" cap="none">
                <a:solidFill>
                  <a:schemeClr val="bg2"/>
                </a:solidFill>
                <a:latin typeface="NVIDIA Sans"/>
                <a:ea typeface="NVIDIA Sans"/>
                <a:cs typeface="NVIDIA Sans"/>
                <a:sym typeface="NVIDIA Sans"/>
              </a:defRPr>
            </a:lvl4pPr>
            <a:lvl5pPr marL="1371600" marR="0" lvl="4" indent="-190500" algn="l" rtl="0">
              <a:lnSpc>
                <a:spcPct val="90000"/>
              </a:lnSpc>
              <a:spcBef>
                <a:spcPts val="450"/>
              </a:spcBef>
              <a:spcAft>
                <a:spcPts val="0"/>
              </a:spcAft>
              <a:buClr>
                <a:schemeClr val="dk2"/>
              </a:buClr>
              <a:buSzPts val="1400"/>
              <a:buFont typeface="Arial"/>
              <a:buChar char="•"/>
              <a:defRPr sz="840" b="0" i="0" u="none" strike="noStrike" cap="none">
                <a:solidFill>
                  <a:schemeClr val="lt1"/>
                </a:solidFill>
                <a:latin typeface="NVIDIA Sans"/>
                <a:ea typeface="NVIDIA Sans"/>
                <a:cs typeface="NVIDIA Sans"/>
                <a:sym typeface="NVIDIA Sans"/>
              </a:defRPr>
            </a:lvl5pPr>
            <a:lvl6pPr marL="1645920" marR="0" lvl="5"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6pPr>
            <a:lvl7pPr marL="1920240" marR="0" lvl="6"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7pPr>
            <a:lvl8pPr marL="2194560" marR="0" lvl="7"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8pPr>
            <a:lvl9pPr marL="2468880" marR="0" lvl="8"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9pPr>
          </a:lstStyle>
          <a:p>
            <a:pPr marL="53340" indent="0">
              <a:buNone/>
            </a:pPr>
            <a:r>
              <a:rPr lang="en-US" sz="2400" b="1" dirty="0">
                <a:solidFill>
                  <a:srgbClr val="FF0000"/>
                </a:solidFill>
              </a:rPr>
              <a:t>3.3 days</a:t>
            </a:r>
          </a:p>
        </p:txBody>
      </p:sp>
      <p:sp>
        <p:nvSpPr>
          <p:cNvPr id="13" name="Text Placeholder 3">
            <a:extLst>
              <a:ext uri="{FF2B5EF4-FFF2-40B4-BE49-F238E27FC236}">
                <a16:creationId xmlns:a16="http://schemas.microsoft.com/office/drawing/2014/main" id="{E3F6AE8B-267E-3CE4-D905-B31FF6F9E76F}"/>
              </a:ext>
            </a:extLst>
          </p:cNvPr>
          <p:cNvSpPr txBox="1">
            <a:spLocks/>
          </p:cNvSpPr>
          <p:nvPr/>
        </p:nvSpPr>
        <p:spPr>
          <a:xfrm>
            <a:off x="5556856" y="4632811"/>
            <a:ext cx="2102162" cy="79141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4320" marR="0" lvl="0" indent="-220980" algn="l" rtl="0">
              <a:lnSpc>
                <a:spcPct val="90000"/>
              </a:lnSpc>
              <a:spcBef>
                <a:spcPts val="900"/>
              </a:spcBef>
              <a:spcAft>
                <a:spcPts val="0"/>
              </a:spcAft>
              <a:buClr>
                <a:schemeClr val="dk2"/>
              </a:buClr>
              <a:buSzPts val="2200"/>
              <a:buFont typeface="Arial"/>
              <a:buChar char="•"/>
              <a:defRPr sz="1600" b="0" i="0" u="none" strike="noStrike" cap="none">
                <a:solidFill>
                  <a:schemeClr val="bg2"/>
                </a:solidFill>
                <a:latin typeface="NVIDIA Sans"/>
                <a:ea typeface="NVIDIA Sans"/>
                <a:cs typeface="NVIDIA Sans"/>
                <a:sym typeface="NVIDIA Sans"/>
              </a:defRPr>
            </a:lvl1pPr>
            <a:lvl2pPr marL="548640" marR="0" lvl="1" indent="-213360" algn="l" rtl="0">
              <a:lnSpc>
                <a:spcPct val="90000"/>
              </a:lnSpc>
              <a:spcBef>
                <a:spcPts val="450"/>
              </a:spcBef>
              <a:spcAft>
                <a:spcPts val="0"/>
              </a:spcAft>
              <a:buClr>
                <a:schemeClr val="dk2"/>
              </a:buClr>
              <a:buSzPts val="2000"/>
              <a:buFont typeface="Arial"/>
              <a:buChar char="•"/>
              <a:defRPr sz="1400" b="0" i="0" u="none" strike="noStrike" cap="none">
                <a:solidFill>
                  <a:schemeClr val="bg2"/>
                </a:solidFill>
                <a:latin typeface="NVIDIA Sans"/>
                <a:ea typeface="NVIDIA Sans"/>
                <a:cs typeface="NVIDIA Sans"/>
                <a:sym typeface="NVIDIA Sans"/>
              </a:defRPr>
            </a:lvl2pPr>
            <a:lvl3pPr marL="822960" marR="0" lvl="2" indent="-205740" algn="l" rtl="0">
              <a:lnSpc>
                <a:spcPct val="90000"/>
              </a:lnSpc>
              <a:spcBef>
                <a:spcPts val="450"/>
              </a:spcBef>
              <a:spcAft>
                <a:spcPts val="0"/>
              </a:spcAft>
              <a:buClr>
                <a:schemeClr val="dk2"/>
              </a:buClr>
              <a:buSzPts val="1800"/>
              <a:buFont typeface="Arial"/>
              <a:buChar char="•"/>
              <a:defRPr sz="1200" b="0" i="0" u="none" strike="noStrike" cap="none">
                <a:solidFill>
                  <a:schemeClr val="bg2"/>
                </a:solidFill>
                <a:latin typeface="NVIDIA Sans"/>
                <a:ea typeface="NVIDIA Sans"/>
                <a:cs typeface="NVIDIA Sans"/>
                <a:sym typeface="NVIDIA Sans"/>
              </a:defRPr>
            </a:lvl3pPr>
            <a:lvl4pPr marL="1097280" marR="0" lvl="3" indent="-198120" algn="l" rtl="0">
              <a:lnSpc>
                <a:spcPct val="90000"/>
              </a:lnSpc>
              <a:spcBef>
                <a:spcPts val="450"/>
              </a:spcBef>
              <a:spcAft>
                <a:spcPts val="0"/>
              </a:spcAft>
              <a:buClr>
                <a:schemeClr val="dk2"/>
              </a:buClr>
              <a:buSzPts val="1600"/>
              <a:buFont typeface="Arial"/>
              <a:buChar char="•"/>
              <a:defRPr sz="1000" b="0" i="0" u="none" strike="noStrike" cap="none">
                <a:solidFill>
                  <a:schemeClr val="bg2"/>
                </a:solidFill>
                <a:latin typeface="NVIDIA Sans"/>
                <a:ea typeface="NVIDIA Sans"/>
                <a:cs typeface="NVIDIA Sans"/>
                <a:sym typeface="NVIDIA Sans"/>
              </a:defRPr>
            </a:lvl4pPr>
            <a:lvl5pPr marL="1371600" marR="0" lvl="4" indent="-190500" algn="l" rtl="0">
              <a:lnSpc>
                <a:spcPct val="90000"/>
              </a:lnSpc>
              <a:spcBef>
                <a:spcPts val="450"/>
              </a:spcBef>
              <a:spcAft>
                <a:spcPts val="0"/>
              </a:spcAft>
              <a:buClr>
                <a:schemeClr val="dk2"/>
              </a:buClr>
              <a:buSzPts val="1400"/>
              <a:buFont typeface="Arial"/>
              <a:buChar char="•"/>
              <a:defRPr sz="840" b="0" i="0" u="none" strike="noStrike" cap="none">
                <a:solidFill>
                  <a:schemeClr val="lt1"/>
                </a:solidFill>
                <a:latin typeface="NVIDIA Sans"/>
                <a:ea typeface="NVIDIA Sans"/>
                <a:cs typeface="NVIDIA Sans"/>
                <a:sym typeface="NVIDIA Sans"/>
              </a:defRPr>
            </a:lvl5pPr>
            <a:lvl6pPr marL="1645920" marR="0" lvl="5"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6pPr>
            <a:lvl7pPr marL="1920240" marR="0" lvl="6"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7pPr>
            <a:lvl8pPr marL="2194560" marR="0" lvl="7"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8pPr>
            <a:lvl9pPr marL="2468880" marR="0" lvl="8"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9pPr>
          </a:lstStyle>
          <a:p>
            <a:pPr marL="53340" indent="0">
              <a:buNone/>
            </a:pPr>
            <a:r>
              <a:rPr lang="en-US" sz="2400" b="1" dirty="0">
                <a:solidFill>
                  <a:srgbClr val="FFC000"/>
                </a:solidFill>
              </a:rPr>
              <a:t>5+ hours</a:t>
            </a:r>
          </a:p>
        </p:txBody>
      </p:sp>
      <p:sp>
        <p:nvSpPr>
          <p:cNvPr id="14" name="Text Placeholder 3">
            <a:extLst>
              <a:ext uri="{FF2B5EF4-FFF2-40B4-BE49-F238E27FC236}">
                <a16:creationId xmlns:a16="http://schemas.microsoft.com/office/drawing/2014/main" id="{DE2419AB-DC46-6C59-26ED-9865A1A908E7}"/>
              </a:ext>
            </a:extLst>
          </p:cNvPr>
          <p:cNvSpPr txBox="1">
            <a:spLocks/>
          </p:cNvSpPr>
          <p:nvPr/>
        </p:nvSpPr>
        <p:spPr>
          <a:xfrm>
            <a:off x="9166570" y="4632811"/>
            <a:ext cx="2102162" cy="79141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4320" marR="0" lvl="0" indent="-220980" algn="l" rtl="0">
              <a:lnSpc>
                <a:spcPct val="90000"/>
              </a:lnSpc>
              <a:spcBef>
                <a:spcPts val="900"/>
              </a:spcBef>
              <a:spcAft>
                <a:spcPts val="0"/>
              </a:spcAft>
              <a:buClr>
                <a:schemeClr val="dk2"/>
              </a:buClr>
              <a:buSzPts val="2200"/>
              <a:buFont typeface="Arial"/>
              <a:buChar char="•"/>
              <a:defRPr sz="1600" b="0" i="0" u="none" strike="noStrike" cap="none">
                <a:solidFill>
                  <a:schemeClr val="bg2"/>
                </a:solidFill>
                <a:latin typeface="NVIDIA Sans"/>
                <a:ea typeface="NVIDIA Sans"/>
                <a:cs typeface="NVIDIA Sans"/>
                <a:sym typeface="NVIDIA Sans"/>
              </a:defRPr>
            </a:lvl1pPr>
            <a:lvl2pPr marL="548640" marR="0" lvl="1" indent="-213360" algn="l" rtl="0">
              <a:lnSpc>
                <a:spcPct val="90000"/>
              </a:lnSpc>
              <a:spcBef>
                <a:spcPts val="450"/>
              </a:spcBef>
              <a:spcAft>
                <a:spcPts val="0"/>
              </a:spcAft>
              <a:buClr>
                <a:schemeClr val="dk2"/>
              </a:buClr>
              <a:buSzPts val="2000"/>
              <a:buFont typeface="Arial"/>
              <a:buChar char="•"/>
              <a:defRPr sz="1400" b="0" i="0" u="none" strike="noStrike" cap="none">
                <a:solidFill>
                  <a:schemeClr val="bg2"/>
                </a:solidFill>
                <a:latin typeface="NVIDIA Sans"/>
                <a:ea typeface="NVIDIA Sans"/>
                <a:cs typeface="NVIDIA Sans"/>
                <a:sym typeface="NVIDIA Sans"/>
              </a:defRPr>
            </a:lvl2pPr>
            <a:lvl3pPr marL="822960" marR="0" lvl="2" indent="-205740" algn="l" rtl="0">
              <a:lnSpc>
                <a:spcPct val="90000"/>
              </a:lnSpc>
              <a:spcBef>
                <a:spcPts val="450"/>
              </a:spcBef>
              <a:spcAft>
                <a:spcPts val="0"/>
              </a:spcAft>
              <a:buClr>
                <a:schemeClr val="dk2"/>
              </a:buClr>
              <a:buSzPts val="1800"/>
              <a:buFont typeface="Arial"/>
              <a:buChar char="•"/>
              <a:defRPr sz="1200" b="0" i="0" u="none" strike="noStrike" cap="none">
                <a:solidFill>
                  <a:schemeClr val="bg2"/>
                </a:solidFill>
                <a:latin typeface="NVIDIA Sans"/>
                <a:ea typeface="NVIDIA Sans"/>
                <a:cs typeface="NVIDIA Sans"/>
                <a:sym typeface="NVIDIA Sans"/>
              </a:defRPr>
            </a:lvl3pPr>
            <a:lvl4pPr marL="1097280" marR="0" lvl="3" indent="-198120" algn="l" rtl="0">
              <a:lnSpc>
                <a:spcPct val="90000"/>
              </a:lnSpc>
              <a:spcBef>
                <a:spcPts val="450"/>
              </a:spcBef>
              <a:spcAft>
                <a:spcPts val="0"/>
              </a:spcAft>
              <a:buClr>
                <a:schemeClr val="dk2"/>
              </a:buClr>
              <a:buSzPts val="1600"/>
              <a:buFont typeface="Arial"/>
              <a:buChar char="•"/>
              <a:defRPr sz="1000" b="0" i="0" u="none" strike="noStrike" cap="none">
                <a:solidFill>
                  <a:schemeClr val="bg2"/>
                </a:solidFill>
                <a:latin typeface="NVIDIA Sans"/>
                <a:ea typeface="NVIDIA Sans"/>
                <a:cs typeface="NVIDIA Sans"/>
                <a:sym typeface="NVIDIA Sans"/>
              </a:defRPr>
            </a:lvl4pPr>
            <a:lvl5pPr marL="1371600" marR="0" lvl="4" indent="-190500" algn="l" rtl="0">
              <a:lnSpc>
                <a:spcPct val="90000"/>
              </a:lnSpc>
              <a:spcBef>
                <a:spcPts val="450"/>
              </a:spcBef>
              <a:spcAft>
                <a:spcPts val="0"/>
              </a:spcAft>
              <a:buClr>
                <a:schemeClr val="dk2"/>
              </a:buClr>
              <a:buSzPts val="1400"/>
              <a:buFont typeface="Arial"/>
              <a:buChar char="•"/>
              <a:defRPr sz="840" b="0" i="0" u="none" strike="noStrike" cap="none">
                <a:solidFill>
                  <a:schemeClr val="lt1"/>
                </a:solidFill>
                <a:latin typeface="NVIDIA Sans"/>
                <a:ea typeface="NVIDIA Sans"/>
                <a:cs typeface="NVIDIA Sans"/>
                <a:sym typeface="NVIDIA Sans"/>
              </a:defRPr>
            </a:lvl5pPr>
            <a:lvl6pPr marL="1645920" marR="0" lvl="5"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6pPr>
            <a:lvl7pPr marL="1920240" marR="0" lvl="6"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7pPr>
            <a:lvl8pPr marL="2194560" marR="0" lvl="7"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8pPr>
            <a:lvl9pPr marL="2468880" marR="0" lvl="8" indent="-240030" algn="l" rtl="0">
              <a:lnSpc>
                <a:spcPct val="90000"/>
              </a:lnSpc>
              <a:spcBef>
                <a:spcPts val="450"/>
              </a:spcBef>
              <a:spcAft>
                <a:spcPts val="0"/>
              </a:spcAft>
              <a:buClr>
                <a:schemeClr val="dk1"/>
              </a:buClr>
              <a:buSzPts val="2700"/>
              <a:buFont typeface="Arial"/>
              <a:buChar char="•"/>
              <a:defRPr sz="1620" b="0" i="0" u="none" strike="noStrike" cap="none">
                <a:solidFill>
                  <a:schemeClr val="dk1"/>
                </a:solidFill>
                <a:latin typeface="NVIDIA Sans"/>
                <a:ea typeface="NVIDIA Sans"/>
                <a:cs typeface="NVIDIA Sans"/>
                <a:sym typeface="NVIDIA Sans"/>
              </a:defRPr>
            </a:lvl9pPr>
          </a:lstStyle>
          <a:p>
            <a:pPr marL="53340" indent="0">
              <a:buNone/>
            </a:pPr>
            <a:r>
              <a:rPr lang="en-US" sz="2400" b="1" dirty="0">
                <a:solidFill>
                  <a:srgbClr val="76B900"/>
                </a:solidFill>
              </a:rPr>
              <a:t>12 mins</a:t>
            </a:r>
          </a:p>
        </p:txBody>
      </p:sp>
      <p:sp>
        <p:nvSpPr>
          <p:cNvPr id="15" name="Arrow: Down 14">
            <a:extLst>
              <a:ext uri="{FF2B5EF4-FFF2-40B4-BE49-F238E27FC236}">
                <a16:creationId xmlns:a16="http://schemas.microsoft.com/office/drawing/2014/main" id="{CE6C99F6-6586-D4C7-6EE5-D3776983B3CF}"/>
              </a:ext>
            </a:extLst>
          </p:cNvPr>
          <p:cNvSpPr/>
          <p:nvPr/>
        </p:nvSpPr>
        <p:spPr>
          <a:xfrm rot="16200000">
            <a:off x="4341073" y="4187627"/>
            <a:ext cx="474936" cy="1500939"/>
          </a:xfrm>
          <a:prstGeom prst="down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E5AA1777-A8E1-8435-0A3C-679227E30AC1}"/>
              </a:ext>
            </a:extLst>
          </p:cNvPr>
          <p:cNvSpPr/>
          <p:nvPr/>
        </p:nvSpPr>
        <p:spPr>
          <a:xfrm rot="16200000">
            <a:off x="8086540" y="4187627"/>
            <a:ext cx="474936" cy="1500939"/>
          </a:xfrm>
          <a:prstGeom prst="down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1526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BDB75-F091-8045-4907-16CBEED509FA}"/>
              </a:ext>
            </a:extLst>
          </p:cNvPr>
          <p:cNvSpPr>
            <a:spLocks noGrp="1"/>
          </p:cNvSpPr>
          <p:nvPr>
            <p:ph type="title"/>
          </p:nvPr>
        </p:nvSpPr>
        <p:spPr/>
        <p:txBody>
          <a:bodyPr/>
          <a:lstStyle/>
          <a:p>
            <a:r>
              <a:rPr lang="en-US" dirty="0"/>
              <a:t>Multi-core CPU vs GPU (training, 50 epochs)</a:t>
            </a:r>
          </a:p>
        </p:txBody>
      </p:sp>
      <p:graphicFrame>
        <p:nvGraphicFramePr>
          <p:cNvPr id="5" name="Table 4">
            <a:extLst>
              <a:ext uri="{FF2B5EF4-FFF2-40B4-BE49-F238E27FC236}">
                <a16:creationId xmlns:a16="http://schemas.microsoft.com/office/drawing/2014/main" id="{16FD6E3E-780F-DE9C-5D01-0391EC0F2832}"/>
              </a:ext>
            </a:extLst>
          </p:cNvPr>
          <p:cNvGraphicFramePr>
            <a:graphicFrameLocks noGrp="1"/>
          </p:cNvGraphicFramePr>
          <p:nvPr>
            <p:extLst>
              <p:ext uri="{D42A27DB-BD31-4B8C-83A1-F6EECF244321}">
                <p14:modId xmlns:p14="http://schemas.microsoft.com/office/powerpoint/2010/main" val="4177048463"/>
              </p:ext>
            </p:extLst>
          </p:nvPr>
        </p:nvGraphicFramePr>
        <p:xfrm>
          <a:off x="838200" y="2019300"/>
          <a:ext cx="10515600" cy="3253737"/>
        </p:xfrm>
        <a:graphic>
          <a:graphicData uri="http://schemas.openxmlformats.org/drawingml/2006/table">
            <a:tbl>
              <a:tblPr/>
              <a:tblGrid>
                <a:gridCol w="2103120">
                  <a:extLst>
                    <a:ext uri="{9D8B030D-6E8A-4147-A177-3AD203B41FA5}">
                      <a16:colId xmlns:a16="http://schemas.microsoft.com/office/drawing/2014/main" val="1486520573"/>
                    </a:ext>
                  </a:extLst>
                </a:gridCol>
                <a:gridCol w="1559560">
                  <a:extLst>
                    <a:ext uri="{9D8B030D-6E8A-4147-A177-3AD203B41FA5}">
                      <a16:colId xmlns:a16="http://schemas.microsoft.com/office/drawing/2014/main" val="1280727648"/>
                    </a:ext>
                  </a:extLst>
                </a:gridCol>
                <a:gridCol w="1818640">
                  <a:extLst>
                    <a:ext uri="{9D8B030D-6E8A-4147-A177-3AD203B41FA5}">
                      <a16:colId xmlns:a16="http://schemas.microsoft.com/office/drawing/2014/main" val="3074876803"/>
                    </a:ext>
                  </a:extLst>
                </a:gridCol>
                <a:gridCol w="1706880">
                  <a:extLst>
                    <a:ext uri="{9D8B030D-6E8A-4147-A177-3AD203B41FA5}">
                      <a16:colId xmlns:a16="http://schemas.microsoft.com/office/drawing/2014/main" val="1615186797"/>
                    </a:ext>
                  </a:extLst>
                </a:gridCol>
                <a:gridCol w="3327400">
                  <a:extLst>
                    <a:ext uri="{9D8B030D-6E8A-4147-A177-3AD203B41FA5}">
                      <a16:colId xmlns:a16="http://schemas.microsoft.com/office/drawing/2014/main" val="1300389190"/>
                    </a:ext>
                  </a:extLst>
                </a:gridCol>
              </a:tblGrid>
              <a:tr h="734715">
                <a:tc>
                  <a:txBody>
                    <a:bodyPr/>
                    <a:lstStyle/>
                    <a:p>
                      <a:pPr>
                        <a:buNone/>
                      </a:pPr>
                      <a:r>
                        <a:rPr lang="en-US" dirty="0"/>
                        <a:t>Platform</a:t>
                      </a:r>
                    </a:p>
                  </a:txBody>
                  <a:tcPr anchor="ctr"/>
                </a:tc>
                <a:tc>
                  <a:txBody>
                    <a:bodyPr/>
                    <a:lstStyle/>
                    <a:p>
                      <a:pPr>
                        <a:buNone/>
                      </a:pPr>
                      <a:r>
                        <a:rPr lang="en-US"/>
                        <a:t>Avg / epoch</a:t>
                      </a:r>
                    </a:p>
                  </a:txBody>
                  <a:tcPr anchor="ctr"/>
                </a:tc>
                <a:tc>
                  <a:txBody>
                    <a:bodyPr/>
                    <a:lstStyle/>
                    <a:p>
                      <a:pPr>
                        <a:buNone/>
                      </a:pPr>
                      <a:r>
                        <a:rPr lang="en-US"/>
                        <a:t>50-epoch total</a:t>
                      </a:r>
                    </a:p>
                  </a:txBody>
                  <a:tcPr anchor="ctr"/>
                </a:tc>
                <a:tc>
                  <a:txBody>
                    <a:bodyPr/>
                    <a:lstStyle/>
                    <a:p>
                      <a:pPr>
                        <a:buNone/>
                      </a:pPr>
                      <a:r>
                        <a:rPr lang="en-US"/>
                        <a:t>Train it/s (≈)</a:t>
                      </a:r>
                    </a:p>
                  </a:txBody>
                  <a:tcPr anchor="ctr"/>
                </a:tc>
                <a:tc>
                  <a:txBody>
                    <a:bodyPr/>
                    <a:lstStyle/>
                    <a:p>
                      <a:pPr>
                        <a:buNone/>
                      </a:pPr>
                      <a:r>
                        <a:rPr lang="en-US" dirty="0"/>
                        <a:t>Speedup vs CPU-16 cores</a:t>
                      </a:r>
                    </a:p>
                  </a:txBody>
                  <a:tcPr anchor="ctr"/>
                </a:tc>
                <a:extLst>
                  <a:ext uri="{0D108BD9-81ED-4DB2-BD59-A6C34878D82A}">
                    <a16:rowId xmlns:a16="http://schemas.microsoft.com/office/drawing/2014/main" val="766241791"/>
                  </a:ext>
                </a:extLst>
              </a:tr>
              <a:tr h="419837">
                <a:tc>
                  <a:txBody>
                    <a:bodyPr/>
                    <a:lstStyle/>
                    <a:p>
                      <a:pPr>
                        <a:buNone/>
                      </a:pPr>
                      <a:r>
                        <a:rPr lang="en-US" b="1" dirty="0"/>
                        <a:t>CPU (16 cores)</a:t>
                      </a:r>
                      <a:endParaRPr lang="en-US" dirty="0"/>
                    </a:p>
                  </a:txBody>
                  <a:tcPr anchor="ctr"/>
                </a:tc>
                <a:tc>
                  <a:txBody>
                    <a:bodyPr/>
                    <a:lstStyle/>
                    <a:p>
                      <a:pPr algn="ctr">
                        <a:buNone/>
                      </a:pPr>
                      <a:r>
                        <a:rPr lang="en-US"/>
                        <a:t>~13.7 h</a:t>
                      </a:r>
                    </a:p>
                  </a:txBody>
                  <a:tcPr anchor="ctr"/>
                </a:tc>
                <a:tc>
                  <a:txBody>
                    <a:bodyPr/>
                    <a:lstStyle/>
                    <a:p>
                      <a:pPr algn="ctr">
                        <a:buNone/>
                      </a:pPr>
                      <a:r>
                        <a:rPr lang="en-US"/>
                        <a:t>~28.4 days</a:t>
                      </a:r>
                    </a:p>
                  </a:txBody>
                  <a:tcPr anchor="ctr"/>
                </a:tc>
                <a:tc>
                  <a:txBody>
                    <a:bodyPr/>
                    <a:lstStyle/>
                    <a:p>
                      <a:pPr algn="ctr">
                        <a:buNone/>
                      </a:pPr>
                      <a:r>
                        <a:rPr lang="en-US"/>
                        <a:t>~0.008</a:t>
                      </a:r>
                    </a:p>
                  </a:txBody>
                  <a:tcPr anchor="ctr"/>
                </a:tc>
                <a:tc>
                  <a:txBody>
                    <a:bodyPr/>
                    <a:lstStyle/>
                    <a:p>
                      <a:pPr algn="ctr">
                        <a:buNone/>
                      </a:pPr>
                      <a:r>
                        <a:rPr lang="en-US"/>
                        <a:t>1.0×</a:t>
                      </a:r>
                    </a:p>
                  </a:txBody>
                  <a:tcPr anchor="ctr"/>
                </a:tc>
                <a:extLst>
                  <a:ext uri="{0D108BD9-81ED-4DB2-BD59-A6C34878D82A}">
                    <a16:rowId xmlns:a16="http://schemas.microsoft.com/office/drawing/2014/main" val="260908250"/>
                  </a:ext>
                </a:extLst>
              </a:tr>
              <a:tr h="419837">
                <a:tc>
                  <a:txBody>
                    <a:bodyPr/>
                    <a:lstStyle/>
                    <a:p>
                      <a:pPr>
                        <a:buNone/>
                      </a:pPr>
                      <a:r>
                        <a:rPr lang="en-US" b="1" dirty="0"/>
                        <a:t>CPU (32 cores)</a:t>
                      </a:r>
                      <a:endParaRPr lang="en-US" dirty="0"/>
                    </a:p>
                  </a:txBody>
                  <a:tcPr anchor="ctr"/>
                </a:tc>
                <a:tc>
                  <a:txBody>
                    <a:bodyPr/>
                    <a:lstStyle/>
                    <a:p>
                      <a:pPr algn="ctr">
                        <a:buNone/>
                      </a:pPr>
                      <a:r>
                        <a:rPr lang="en-US"/>
                        <a:t>~9.1 h</a:t>
                      </a:r>
                    </a:p>
                  </a:txBody>
                  <a:tcPr anchor="ctr"/>
                </a:tc>
                <a:tc>
                  <a:txBody>
                    <a:bodyPr/>
                    <a:lstStyle/>
                    <a:p>
                      <a:pPr algn="ctr">
                        <a:buNone/>
                      </a:pPr>
                      <a:r>
                        <a:rPr lang="en-US"/>
                        <a:t>~19.0 days</a:t>
                      </a:r>
                    </a:p>
                  </a:txBody>
                  <a:tcPr anchor="ctr"/>
                </a:tc>
                <a:tc>
                  <a:txBody>
                    <a:bodyPr/>
                    <a:lstStyle/>
                    <a:p>
                      <a:pPr algn="ctr">
                        <a:buNone/>
                      </a:pPr>
                      <a:r>
                        <a:rPr lang="en-US"/>
                        <a:t>~0.012</a:t>
                      </a:r>
                    </a:p>
                  </a:txBody>
                  <a:tcPr anchor="ctr"/>
                </a:tc>
                <a:tc>
                  <a:txBody>
                    <a:bodyPr/>
                    <a:lstStyle/>
                    <a:p>
                      <a:pPr algn="ctr">
                        <a:buNone/>
                      </a:pPr>
                      <a:r>
                        <a:rPr lang="en-US" dirty="0"/>
                        <a:t>1.5×</a:t>
                      </a:r>
                    </a:p>
                  </a:txBody>
                  <a:tcPr anchor="ctr"/>
                </a:tc>
                <a:extLst>
                  <a:ext uri="{0D108BD9-81ED-4DB2-BD59-A6C34878D82A}">
                    <a16:rowId xmlns:a16="http://schemas.microsoft.com/office/drawing/2014/main" val="1303237998"/>
                  </a:ext>
                </a:extLst>
              </a:tr>
              <a:tr h="419837">
                <a:tc>
                  <a:txBody>
                    <a:bodyPr/>
                    <a:lstStyle/>
                    <a:p>
                      <a:pPr>
                        <a:buNone/>
                      </a:pPr>
                      <a:r>
                        <a:rPr lang="en-US" b="1" dirty="0"/>
                        <a:t>CPU (64 cores)</a:t>
                      </a:r>
                      <a:endParaRPr lang="en-US" dirty="0"/>
                    </a:p>
                  </a:txBody>
                  <a:tcPr anchor="ctr"/>
                </a:tc>
                <a:tc>
                  <a:txBody>
                    <a:bodyPr/>
                    <a:lstStyle/>
                    <a:p>
                      <a:pPr algn="ctr">
                        <a:buNone/>
                      </a:pPr>
                      <a:r>
                        <a:rPr lang="en-US"/>
                        <a:t>~5.5 h</a:t>
                      </a:r>
                    </a:p>
                  </a:txBody>
                  <a:tcPr anchor="ctr"/>
                </a:tc>
                <a:tc>
                  <a:txBody>
                    <a:bodyPr/>
                    <a:lstStyle/>
                    <a:p>
                      <a:pPr algn="ctr">
                        <a:buNone/>
                      </a:pPr>
                      <a:r>
                        <a:rPr lang="en-US"/>
                        <a:t>~11.4 days</a:t>
                      </a:r>
                    </a:p>
                  </a:txBody>
                  <a:tcPr anchor="ctr"/>
                </a:tc>
                <a:tc>
                  <a:txBody>
                    <a:bodyPr/>
                    <a:lstStyle/>
                    <a:p>
                      <a:pPr algn="ctr">
                        <a:buNone/>
                      </a:pPr>
                      <a:r>
                        <a:rPr lang="en-US"/>
                        <a:t>~0.020</a:t>
                      </a:r>
                    </a:p>
                  </a:txBody>
                  <a:tcPr anchor="ctr"/>
                </a:tc>
                <a:tc>
                  <a:txBody>
                    <a:bodyPr/>
                    <a:lstStyle/>
                    <a:p>
                      <a:pPr algn="ctr">
                        <a:buNone/>
                      </a:pPr>
                      <a:r>
                        <a:rPr lang="en-US"/>
                        <a:t>3.4×</a:t>
                      </a:r>
                    </a:p>
                  </a:txBody>
                  <a:tcPr anchor="ctr"/>
                </a:tc>
                <a:extLst>
                  <a:ext uri="{0D108BD9-81ED-4DB2-BD59-A6C34878D82A}">
                    <a16:rowId xmlns:a16="http://schemas.microsoft.com/office/drawing/2014/main" val="4062536320"/>
                  </a:ext>
                </a:extLst>
              </a:tr>
              <a:tr h="419837">
                <a:tc>
                  <a:txBody>
                    <a:bodyPr/>
                    <a:lstStyle/>
                    <a:p>
                      <a:pPr>
                        <a:buNone/>
                      </a:pPr>
                      <a:r>
                        <a:rPr lang="en-US" b="1"/>
                        <a:t>RTX 3080</a:t>
                      </a:r>
                      <a:endParaRPr lang="en-US"/>
                    </a:p>
                  </a:txBody>
                  <a:tcPr anchor="ctr"/>
                </a:tc>
                <a:tc>
                  <a:txBody>
                    <a:bodyPr/>
                    <a:lstStyle/>
                    <a:p>
                      <a:pPr algn="ctr">
                        <a:buNone/>
                      </a:pPr>
                      <a:r>
                        <a:rPr lang="en-US" b="0"/>
                        <a:t>1h36m</a:t>
                      </a:r>
                    </a:p>
                  </a:txBody>
                  <a:tcPr anchor="ctr"/>
                </a:tc>
                <a:tc>
                  <a:txBody>
                    <a:bodyPr/>
                    <a:lstStyle/>
                    <a:p>
                      <a:pPr algn="ctr">
                        <a:buNone/>
                      </a:pPr>
                      <a:r>
                        <a:rPr lang="en-US" b="0"/>
                        <a:t>3.33 days</a:t>
                      </a:r>
                    </a:p>
                  </a:txBody>
                  <a:tcPr anchor="ctr"/>
                </a:tc>
                <a:tc>
                  <a:txBody>
                    <a:bodyPr/>
                    <a:lstStyle/>
                    <a:p>
                      <a:pPr algn="ctr">
                        <a:buNone/>
                      </a:pPr>
                      <a:r>
                        <a:rPr lang="en-US" b="0"/>
                        <a:t>~0.068</a:t>
                      </a:r>
                    </a:p>
                  </a:txBody>
                  <a:tcPr anchor="ctr"/>
                </a:tc>
                <a:tc>
                  <a:txBody>
                    <a:bodyPr/>
                    <a:lstStyle/>
                    <a:p>
                      <a:pPr algn="ctr">
                        <a:buNone/>
                      </a:pPr>
                      <a:r>
                        <a:rPr lang="en-US" b="0"/>
                        <a:t>11.2×</a:t>
                      </a:r>
                    </a:p>
                  </a:txBody>
                  <a:tcPr anchor="ctr"/>
                </a:tc>
                <a:extLst>
                  <a:ext uri="{0D108BD9-81ED-4DB2-BD59-A6C34878D82A}">
                    <a16:rowId xmlns:a16="http://schemas.microsoft.com/office/drawing/2014/main" val="2487732748"/>
                  </a:ext>
                </a:extLst>
              </a:tr>
              <a:tr h="419837">
                <a:tc>
                  <a:txBody>
                    <a:bodyPr/>
                    <a:lstStyle/>
                    <a:p>
                      <a:pPr>
                        <a:buNone/>
                      </a:pPr>
                      <a:r>
                        <a:rPr lang="en-US" b="1" dirty="0"/>
                        <a:t>A100</a:t>
                      </a:r>
                      <a:endParaRPr lang="en-US" dirty="0"/>
                    </a:p>
                  </a:txBody>
                  <a:tcPr anchor="ctr"/>
                </a:tc>
                <a:tc>
                  <a:txBody>
                    <a:bodyPr/>
                    <a:lstStyle/>
                    <a:p>
                      <a:pPr algn="ctr">
                        <a:buNone/>
                      </a:pPr>
                      <a:r>
                        <a:rPr lang="en-US" b="0"/>
                        <a:t>7m</a:t>
                      </a:r>
                    </a:p>
                  </a:txBody>
                  <a:tcPr anchor="ctr"/>
                </a:tc>
                <a:tc>
                  <a:txBody>
                    <a:bodyPr/>
                    <a:lstStyle/>
                    <a:p>
                      <a:pPr algn="ctr">
                        <a:buNone/>
                      </a:pPr>
                      <a:r>
                        <a:rPr lang="en-US" b="0"/>
                        <a:t>5h50m</a:t>
                      </a:r>
                    </a:p>
                  </a:txBody>
                  <a:tcPr anchor="ctr"/>
                </a:tc>
                <a:tc>
                  <a:txBody>
                    <a:bodyPr/>
                    <a:lstStyle/>
                    <a:p>
                      <a:pPr algn="ctr">
                        <a:buNone/>
                      </a:pPr>
                      <a:r>
                        <a:rPr lang="en-US" b="0"/>
                        <a:t>~0.936</a:t>
                      </a:r>
                    </a:p>
                  </a:txBody>
                  <a:tcPr anchor="ctr"/>
                </a:tc>
                <a:tc>
                  <a:txBody>
                    <a:bodyPr/>
                    <a:lstStyle/>
                    <a:p>
                      <a:pPr algn="ctr">
                        <a:buNone/>
                      </a:pPr>
                      <a:r>
                        <a:rPr lang="en-US" b="0" dirty="0"/>
                        <a:t>77.8×</a:t>
                      </a:r>
                    </a:p>
                  </a:txBody>
                  <a:tcPr anchor="ctr"/>
                </a:tc>
                <a:extLst>
                  <a:ext uri="{0D108BD9-81ED-4DB2-BD59-A6C34878D82A}">
                    <a16:rowId xmlns:a16="http://schemas.microsoft.com/office/drawing/2014/main" val="385859748"/>
                  </a:ext>
                </a:extLst>
              </a:tr>
              <a:tr h="419837">
                <a:tc>
                  <a:txBody>
                    <a:bodyPr/>
                    <a:lstStyle/>
                    <a:p>
                      <a:pPr>
                        <a:buNone/>
                      </a:pPr>
                      <a:r>
                        <a:rPr lang="en-US" b="1" dirty="0"/>
                        <a:t>Blackwell 6000</a:t>
                      </a:r>
                    </a:p>
                  </a:txBody>
                  <a:tcPr anchor="ctr"/>
                </a:tc>
                <a:tc>
                  <a:txBody>
                    <a:bodyPr/>
                    <a:lstStyle/>
                    <a:p>
                      <a:pPr algn="ctr">
                        <a:buNone/>
                      </a:pPr>
                      <a:r>
                        <a:rPr lang="en-US" b="0" dirty="0"/>
                        <a:t>15s</a:t>
                      </a:r>
                    </a:p>
                  </a:txBody>
                  <a:tcPr anchor="ctr"/>
                </a:tc>
                <a:tc>
                  <a:txBody>
                    <a:bodyPr/>
                    <a:lstStyle/>
                    <a:p>
                      <a:pPr algn="ctr">
                        <a:buNone/>
                      </a:pPr>
                      <a:r>
                        <a:rPr lang="en-US" b="0" dirty="0"/>
                        <a:t>12.5m</a:t>
                      </a:r>
                    </a:p>
                  </a:txBody>
                  <a:tcPr anchor="ctr"/>
                </a:tc>
                <a:tc>
                  <a:txBody>
                    <a:bodyPr/>
                    <a:lstStyle/>
                    <a:p>
                      <a:pPr algn="ctr">
                        <a:buNone/>
                      </a:pPr>
                      <a:r>
                        <a:rPr lang="en-US" b="0" dirty="0"/>
                        <a:t>~4.16</a:t>
                      </a:r>
                    </a:p>
                  </a:txBody>
                  <a:tcPr anchor="ctr"/>
                </a:tc>
                <a:tc>
                  <a:txBody>
                    <a:bodyPr/>
                    <a:lstStyle/>
                    <a:p>
                      <a:pPr algn="ctr">
                        <a:buNone/>
                      </a:pPr>
                      <a:r>
                        <a:rPr lang="en-US" b="0" dirty="0"/>
                        <a:t>3288×</a:t>
                      </a:r>
                    </a:p>
                  </a:txBody>
                  <a:tcPr anchor="ctr"/>
                </a:tc>
                <a:extLst>
                  <a:ext uri="{0D108BD9-81ED-4DB2-BD59-A6C34878D82A}">
                    <a16:rowId xmlns:a16="http://schemas.microsoft.com/office/drawing/2014/main" val="1829286019"/>
                  </a:ext>
                </a:extLst>
              </a:tr>
            </a:tbl>
          </a:graphicData>
        </a:graphic>
      </p:graphicFrame>
      <p:sp>
        <p:nvSpPr>
          <p:cNvPr id="6" name="Slide Number Placeholder 5">
            <a:extLst>
              <a:ext uri="{FF2B5EF4-FFF2-40B4-BE49-F238E27FC236}">
                <a16:creationId xmlns:a16="http://schemas.microsoft.com/office/drawing/2014/main" id="{DE6C185B-53E8-706C-E655-BC11E80A9BE4}"/>
              </a:ext>
            </a:extLst>
          </p:cNvPr>
          <p:cNvSpPr>
            <a:spLocks noGrp="1"/>
          </p:cNvSpPr>
          <p:nvPr>
            <p:ph type="sldNum" sz="quarter" idx="12"/>
          </p:nvPr>
        </p:nvSpPr>
        <p:spPr/>
        <p:txBody>
          <a:bodyPr/>
          <a:lstStyle/>
          <a:p>
            <a:fld id="{70F2DE03-E0F7-4AE5-A28D-1B375FAEBDEF}" type="slidenum">
              <a:rPr lang="en-US" smtClean="0"/>
              <a:t>11</a:t>
            </a:fld>
            <a:endParaRPr lang="en-US"/>
          </a:p>
        </p:txBody>
      </p:sp>
      <p:pic>
        <p:nvPicPr>
          <p:cNvPr id="8" name="Picture 7" descr="A blue and grey text on a black background&#10;&#10;AI-generated content may be incorrect.">
            <a:extLst>
              <a:ext uri="{FF2B5EF4-FFF2-40B4-BE49-F238E27FC236}">
                <a16:creationId xmlns:a16="http://schemas.microsoft.com/office/drawing/2014/main" id="{30E5A417-6B8B-0FEE-F0E9-BCE3F33582D8}"/>
              </a:ext>
            </a:extLst>
          </p:cNvPr>
          <p:cNvPicPr>
            <a:picLocks noChangeAspect="1"/>
          </p:cNvPicPr>
          <p:nvPr/>
        </p:nvPicPr>
        <p:blipFill>
          <a:blip r:embed="rId2"/>
          <a:stretch>
            <a:fillRect/>
          </a:stretch>
        </p:blipFill>
        <p:spPr>
          <a:xfrm>
            <a:off x="0" y="6168973"/>
            <a:ext cx="3137161" cy="689027"/>
          </a:xfrm>
          <a:prstGeom prst="rect">
            <a:avLst/>
          </a:prstGeom>
        </p:spPr>
      </p:pic>
    </p:spTree>
    <p:extLst>
      <p:ext uri="{BB962C8B-B14F-4D97-AF65-F5344CB8AC3E}">
        <p14:creationId xmlns:p14="http://schemas.microsoft.com/office/powerpoint/2010/main" val="2436658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34407A25-5868-4366-C0FB-0684607ED0A4}"/>
              </a:ext>
            </a:extLst>
          </p:cNvPr>
          <p:cNvPicPr>
            <a:picLocks noChangeAspect="1"/>
          </p:cNvPicPr>
          <p:nvPr/>
        </p:nvPicPr>
        <p:blipFill>
          <a:blip r:embed="rId2"/>
          <a:stretch>
            <a:fillRect/>
          </a:stretch>
        </p:blipFill>
        <p:spPr>
          <a:xfrm>
            <a:off x="1524000" y="1377734"/>
            <a:ext cx="9144000" cy="3760653"/>
          </a:xfrm>
          <a:prstGeom prst="rect">
            <a:avLst/>
          </a:prstGeom>
        </p:spPr>
      </p:pic>
      <p:sp>
        <p:nvSpPr>
          <p:cNvPr id="2" name="Title 1">
            <a:extLst>
              <a:ext uri="{FF2B5EF4-FFF2-40B4-BE49-F238E27FC236}">
                <a16:creationId xmlns:a16="http://schemas.microsoft.com/office/drawing/2014/main" id="{B9859732-3B0D-4405-6B27-0019006FB2F4}"/>
              </a:ext>
            </a:extLst>
          </p:cNvPr>
          <p:cNvSpPr>
            <a:spLocks noGrp="1"/>
          </p:cNvSpPr>
          <p:nvPr>
            <p:ph type="title"/>
          </p:nvPr>
        </p:nvSpPr>
        <p:spPr/>
        <p:txBody>
          <a:bodyPr/>
          <a:lstStyle/>
          <a:p>
            <a:r>
              <a:rPr lang="en-US" dirty="0"/>
              <a:t>Latency and Throughput</a:t>
            </a:r>
          </a:p>
        </p:txBody>
      </p:sp>
      <p:sp>
        <p:nvSpPr>
          <p:cNvPr id="3" name="Content Placeholder 2">
            <a:extLst>
              <a:ext uri="{FF2B5EF4-FFF2-40B4-BE49-F238E27FC236}">
                <a16:creationId xmlns:a16="http://schemas.microsoft.com/office/drawing/2014/main" id="{50EEA6B3-E8C5-62E0-836A-D10AB7969EC0}"/>
              </a:ext>
            </a:extLst>
          </p:cNvPr>
          <p:cNvSpPr>
            <a:spLocks noGrp="1"/>
          </p:cNvSpPr>
          <p:nvPr>
            <p:ph idx="1"/>
          </p:nvPr>
        </p:nvSpPr>
        <p:spPr>
          <a:xfrm>
            <a:off x="838200" y="5232076"/>
            <a:ext cx="10515600" cy="936897"/>
          </a:xfrm>
        </p:spPr>
        <p:txBody>
          <a:bodyPr>
            <a:normAutofit fontScale="92500"/>
          </a:bodyPr>
          <a:lstStyle/>
          <a:p>
            <a:pPr lvl="0"/>
            <a:r>
              <a:rPr lang="en-US" sz="1800" b="1" dirty="0"/>
              <a:t>Latency (Left):</a:t>
            </a:r>
            <a:r>
              <a:rPr lang="en-US" sz="1800" dirty="0"/>
              <a:t> Processing time drops sharply from </a:t>
            </a:r>
            <a:r>
              <a:rPr lang="en-US" sz="1800" b="1" dirty="0"/>
              <a:t>5,760,000 </a:t>
            </a:r>
            <a:r>
              <a:rPr lang="en-US" sz="1800" b="1" dirty="0" err="1"/>
              <a:t>ms</a:t>
            </a:r>
            <a:r>
              <a:rPr lang="en-US" sz="1800" dirty="0"/>
              <a:t> (RTX 3080) to </a:t>
            </a:r>
            <a:r>
              <a:rPr lang="en-US" sz="1800" b="1" dirty="0"/>
              <a:t>15,000 </a:t>
            </a:r>
            <a:r>
              <a:rPr lang="en-US" sz="1800" b="1" dirty="0" err="1"/>
              <a:t>ms</a:t>
            </a:r>
            <a:r>
              <a:rPr lang="en-US" sz="1800" dirty="0"/>
              <a:t> (Blackwell 6000).</a:t>
            </a:r>
          </a:p>
          <a:p>
            <a:pPr lvl="0"/>
            <a:r>
              <a:rPr lang="en-US" sz="1800" b="1" dirty="0"/>
              <a:t>Throughput (Right):</a:t>
            </a:r>
            <a:r>
              <a:rPr lang="en-US" sz="1800" dirty="0"/>
              <a:t> Processing speed surges from </a:t>
            </a:r>
            <a:r>
              <a:rPr lang="en-US" sz="1800" b="1" dirty="0"/>
              <a:t>139.3 samples/s</a:t>
            </a:r>
            <a:r>
              <a:rPr lang="en-US" sz="1800" dirty="0"/>
              <a:t> (RTX 3080) up to </a:t>
            </a:r>
            <a:r>
              <a:rPr lang="en-US" sz="1800" b="1" dirty="0"/>
              <a:t>8,519.7 samples/s</a:t>
            </a:r>
            <a:r>
              <a:rPr lang="en-US" sz="1800" dirty="0"/>
              <a:t> (Blackwell 6000).</a:t>
            </a:r>
          </a:p>
        </p:txBody>
      </p:sp>
      <p:sp>
        <p:nvSpPr>
          <p:cNvPr id="9" name="Slide Number Placeholder 8">
            <a:extLst>
              <a:ext uri="{FF2B5EF4-FFF2-40B4-BE49-F238E27FC236}">
                <a16:creationId xmlns:a16="http://schemas.microsoft.com/office/drawing/2014/main" id="{C005A61B-236D-1160-971B-83F2A4AD2513}"/>
              </a:ext>
            </a:extLst>
          </p:cNvPr>
          <p:cNvSpPr>
            <a:spLocks noGrp="1"/>
          </p:cNvSpPr>
          <p:nvPr>
            <p:ph type="sldNum" sz="quarter" idx="12"/>
          </p:nvPr>
        </p:nvSpPr>
        <p:spPr/>
        <p:txBody>
          <a:bodyPr/>
          <a:lstStyle/>
          <a:p>
            <a:fld id="{70F2DE03-E0F7-4AE5-A28D-1B375FAEBDEF}" type="slidenum">
              <a:rPr lang="en-US" smtClean="0"/>
              <a:t>12</a:t>
            </a:fld>
            <a:endParaRPr lang="en-US"/>
          </a:p>
        </p:txBody>
      </p:sp>
      <p:pic>
        <p:nvPicPr>
          <p:cNvPr id="11" name="Picture 10" descr="A blue and grey text on a black background&#10;&#10;AI-generated content may be incorrect.">
            <a:extLst>
              <a:ext uri="{FF2B5EF4-FFF2-40B4-BE49-F238E27FC236}">
                <a16:creationId xmlns:a16="http://schemas.microsoft.com/office/drawing/2014/main" id="{8DD94725-2708-D587-A3FE-7C6A68BBB6B5}"/>
              </a:ext>
            </a:extLst>
          </p:cNvPr>
          <p:cNvPicPr>
            <a:picLocks noChangeAspect="1"/>
          </p:cNvPicPr>
          <p:nvPr/>
        </p:nvPicPr>
        <p:blipFill>
          <a:blip r:embed="rId3"/>
          <a:stretch>
            <a:fillRect/>
          </a:stretch>
        </p:blipFill>
        <p:spPr>
          <a:xfrm>
            <a:off x="0" y="6168973"/>
            <a:ext cx="3137161" cy="689027"/>
          </a:xfrm>
          <a:prstGeom prst="rect">
            <a:avLst/>
          </a:prstGeom>
        </p:spPr>
      </p:pic>
      <p:sp>
        <p:nvSpPr>
          <p:cNvPr id="14" name="Rectangle 13">
            <a:extLst>
              <a:ext uri="{FF2B5EF4-FFF2-40B4-BE49-F238E27FC236}">
                <a16:creationId xmlns:a16="http://schemas.microsoft.com/office/drawing/2014/main" id="{A3F82431-00B0-1EAB-4230-9F071C7BA404}"/>
              </a:ext>
            </a:extLst>
          </p:cNvPr>
          <p:cNvSpPr/>
          <p:nvPr/>
        </p:nvSpPr>
        <p:spPr>
          <a:xfrm>
            <a:off x="3581401" y="3036862"/>
            <a:ext cx="925253" cy="461665"/>
          </a:xfrm>
          <a:prstGeom prst="rect">
            <a:avLst/>
          </a:prstGeom>
          <a:noFill/>
        </p:spPr>
        <p:txBody>
          <a:bodyPr wrap="none" lIns="91440" tIns="45720" rIns="91440" bIns="45720">
            <a:spAutoFit/>
          </a:bodyPr>
          <a:lstStyle/>
          <a:p>
            <a:pPr algn="ctr"/>
            <a:r>
              <a:rPr lang="en-US" sz="2400" b="1" dirty="0">
                <a:ln w="12700">
                  <a:solidFill>
                    <a:schemeClr val="accent3">
                      <a:lumMod val="50000"/>
                    </a:schemeClr>
                  </a:solidFill>
                  <a:prstDash val="solid"/>
                </a:ln>
                <a:solidFill>
                  <a:schemeClr val="accent6"/>
                </a:solidFill>
                <a:effectLst>
                  <a:innerShdw blurRad="177800">
                    <a:schemeClr val="accent3">
                      <a:lumMod val="50000"/>
                    </a:schemeClr>
                  </a:innerShdw>
                </a:effectLst>
              </a:rPr>
              <a:t>0.07x</a:t>
            </a:r>
          </a:p>
        </p:txBody>
      </p:sp>
      <p:sp>
        <p:nvSpPr>
          <p:cNvPr id="16" name="Rectangle 15">
            <a:extLst>
              <a:ext uri="{FF2B5EF4-FFF2-40B4-BE49-F238E27FC236}">
                <a16:creationId xmlns:a16="http://schemas.microsoft.com/office/drawing/2014/main" id="{99850FFB-1494-370A-ABE6-4D637FC67B04}"/>
              </a:ext>
            </a:extLst>
          </p:cNvPr>
          <p:cNvSpPr/>
          <p:nvPr/>
        </p:nvSpPr>
        <p:spPr>
          <a:xfrm>
            <a:off x="4872209" y="4000428"/>
            <a:ext cx="1090363" cy="461665"/>
          </a:xfrm>
          <a:prstGeom prst="rect">
            <a:avLst/>
          </a:prstGeom>
          <a:noFill/>
        </p:spPr>
        <p:txBody>
          <a:bodyPr wrap="none" lIns="91440" tIns="45720" rIns="91440" bIns="45720">
            <a:spAutoFit/>
          </a:bodyPr>
          <a:lstStyle/>
          <a:p>
            <a:pPr algn="ctr"/>
            <a:r>
              <a:rPr lang="en-US" sz="2400" b="1" dirty="0">
                <a:ln w="12700">
                  <a:solidFill>
                    <a:schemeClr val="accent3">
                      <a:lumMod val="50000"/>
                    </a:schemeClr>
                  </a:solidFill>
                  <a:prstDash val="solid"/>
                </a:ln>
                <a:solidFill>
                  <a:schemeClr val="accent6"/>
                </a:solidFill>
                <a:effectLst>
                  <a:innerShdw blurRad="177800">
                    <a:schemeClr val="accent3">
                      <a:lumMod val="50000"/>
                    </a:schemeClr>
                  </a:innerShdw>
                </a:effectLst>
              </a:rPr>
              <a:t>0.003x</a:t>
            </a:r>
          </a:p>
        </p:txBody>
      </p:sp>
      <p:sp>
        <p:nvSpPr>
          <p:cNvPr id="18" name="Rectangle 17">
            <a:extLst>
              <a:ext uri="{FF2B5EF4-FFF2-40B4-BE49-F238E27FC236}">
                <a16:creationId xmlns:a16="http://schemas.microsoft.com/office/drawing/2014/main" id="{E3917EBE-AB72-798D-F497-85EEEBE0155B}"/>
              </a:ext>
            </a:extLst>
          </p:cNvPr>
          <p:cNvSpPr/>
          <p:nvPr/>
        </p:nvSpPr>
        <p:spPr>
          <a:xfrm>
            <a:off x="8147973" y="2760799"/>
            <a:ext cx="925254" cy="461665"/>
          </a:xfrm>
          <a:prstGeom prst="rect">
            <a:avLst/>
          </a:prstGeom>
          <a:noFill/>
        </p:spPr>
        <p:txBody>
          <a:bodyPr wrap="none" lIns="91440" tIns="45720" rIns="91440" bIns="45720">
            <a:spAutoFit/>
          </a:bodyPr>
          <a:lstStyle/>
          <a:p>
            <a:pPr algn="ctr"/>
            <a:r>
              <a:rPr lang="en-US" sz="2400" b="1" dirty="0">
                <a:ln w="12700">
                  <a:solidFill>
                    <a:schemeClr val="accent3">
                      <a:lumMod val="50000"/>
                    </a:schemeClr>
                  </a:solidFill>
                  <a:prstDash val="solid"/>
                </a:ln>
                <a:solidFill>
                  <a:schemeClr val="accent6"/>
                </a:solidFill>
                <a:effectLst>
                  <a:innerShdw blurRad="177800">
                    <a:schemeClr val="accent3">
                      <a:lumMod val="50000"/>
                    </a:schemeClr>
                  </a:innerShdw>
                </a:effectLst>
              </a:rPr>
              <a:t>13.8x</a:t>
            </a:r>
          </a:p>
        </p:txBody>
      </p:sp>
      <p:sp>
        <p:nvSpPr>
          <p:cNvPr id="20" name="Rectangle 19">
            <a:extLst>
              <a:ext uri="{FF2B5EF4-FFF2-40B4-BE49-F238E27FC236}">
                <a16:creationId xmlns:a16="http://schemas.microsoft.com/office/drawing/2014/main" id="{8057D58B-9FEA-F51A-DC16-1C709D572D93}"/>
              </a:ext>
            </a:extLst>
          </p:cNvPr>
          <p:cNvSpPr/>
          <p:nvPr/>
        </p:nvSpPr>
        <p:spPr>
          <a:xfrm>
            <a:off x="9438293" y="1647232"/>
            <a:ext cx="925254" cy="461665"/>
          </a:xfrm>
          <a:prstGeom prst="rect">
            <a:avLst/>
          </a:prstGeom>
          <a:noFill/>
        </p:spPr>
        <p:txBody>
          <a:bodyPr wrap="none" lIns="91440" tIns="45720" rIns="91440" bIns="45720">
            <a:spAutoFit/>
          </a:bodyPr>
          <a:lstStyle/>
          <a:p>
            <a:pPr algn="ctr"/>
            <a:r>
              <a:rPr lang="en-US" sz="2400" b="1" dirty="0">
                <a:ln w="12700">
                  <a:solidFill>
                    <a:schemeClr val="accent3">
                      <a:lumMod val="50000"/>
                    </a:schemeClr>
                  </a:solidFill>
                  <a:prstDash val="solid"/>
                </a:ln>
                <a:solidFill>
                  <a:schemeClr val="accent6"/>
                </a:solidFill>
                <a:effectLst>
                  <a:innerShdw blurRad="177800">
                    <a:schemeClr val="accent3">
                      <a:lumMod val="50000"/>
                    </a:schemeClr>
                  </a:innerShdw>
                </a:effectLst>
              </a:rPr>
              <a:t>61.2x</a:t>
            </a:r>
          </a:p>
        </p:txBody>
      </p:sp>
    </p:spTree>
    <p:extLst>
      <p:ext uri="{BB962C8B-B14F-4D97-AF65-F5344CB8AC3E}">
        <p14:creationId xmlns:p14="http://schemas.microsoft.com/office/powerpoint/2010/main" val="48861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FCC0D-32D8-1AC5-2F3D-3B31B2D8E07E}"/>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4C743463-8B65-FA7D-C40B-65CBC982AEDA}"/>
              </a:ext>
            </a:extLst>
          </p:cNvPr>
          <p:cNvSpPr>
            <a:spLocks noGrp="1"/>
          </p:cNvSpPr>
          <p:nvPr>
            <p:ph idx="1"/>
          </p:nvPr>
        </p:nvSpPr>
        <p:spPr/>
        <p:txBody>
          <a:bodyPr>
            <a:normAutofit/>
          </a:bodyPr>
          <a:lstStyle/>
          <a:p>
            <a:pPr algn="just"/>
            <a:r>
              <a:rPr lang="en-US" sz="2400" b="1" dirty="0"/>
              <a:t>High-Accuracy Forecasting</a:t>
            </a:r>
            <a:r>
              <a:rPr lang="en-US" sz="2400" dirty="0"/>
              <a:t>: The hybrid Temporal Fusion Transformer (TFT) and Quantum LSTM framework successfully captures the chaotic, nonlinear dynamics of typhoons, achieving highly accurate predictions (R² &gt; 0.94 on the Blackwell GPU) for trajectory, wind speed, and gusts.  </a:t>
            </a:r>
          </a:p>
          <a:p>
            <a:pPr algn="just"/>
            <a:r>
              <a:rPr lang="en-US" sz="2400" b="1" dirty="0"/>
              <a:t>Massive Performance Gains:</a:t>
            </a:r>
            <a:r>
              <a:rPr lang="en-US" sz="2400" dirty="0"/>
              <a:t> Utilizing the NVIDIA Blackwell 6000 architecture dramatically reduces processing latency from 420,000ms to 15,000ms and boosts throughput to over 8,500 samples/s. This demonstrates a 288× speedup compared to standard 16-core CPUs.  </a:t>
            </a:r>
          </a:p>
          <a:p>
            <a:pPr algn="just"/>
            <a:r>
              <a:rPr lang="en-US" sz="2400" b="1" dirty="0"/>
              <a:t>Actionable Insights:</a:t>
            </a:r>
            <a:r>
              <a:rPr lang="en-US" sz="2400" dirty="0"/>
              <a:t> By outperforming traditional physics-based NWP models in short-term wind variability, the hybrid system provides the early signals necessary for protecting wind turbines and ensuring grid stability. </a:t>
            </a:r>
          </a:p>
        </p:txBody>
      </p:sp>
      <p:sp>
        <p:nvSpPr>
          <p:cNvPr id="4" name="Slide Number Placeholder 3">
            <a:extLst>
              <a:ext uri="{FF2B5EF4-FFF2-40B4-BE49-F238E27FC236}">
                <a16:creationId xmlns:a16="http://schemas.microsoft.com/office/drawing/2014/main" id="{236A2DFF-7112-CD5C-A46C-3FC52D21198B}"/>
              </a:ext>
            </a:extLst>
          </p:cNvPr>
          <p:cNvSpPr>
            <a:spLocks noGrp="1"/>
          </p:cNvSpPr>
          <p:nvPr>
            <p:ph type="sldNum" sz="quarter" idx="12"/>
          </p:nvPr>
        </p:nvSpPr>
        <p:spPr/>
        <p:txBody>
          <a:bodyPr/>
          <a:lstStyle/>
          <a:p>
            <a:fld id="{70F2DE03-E0F7-4AE5-A28D-1B375FAEBDEF}" type="slidenum">
              <a:rPr lang="en-US" smtClean="0"/>
              <a:t>13</a:t>
            </a:fld>
            <a:endParaRPr lang="en-US"/>
          </a:p>
        </p:txBody>
      </p:sp>
    </p:spTree>
    <p:extLst>
      <p:ext uri="{BB962C8B-B14F-4D97-AF65-F5344CB8AC3E}">
        <p14:creationId xmlns:p14="http://schemas.microsoft.com/office/powerpoint/2010/main" val="42173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8A0AA-05F9-100E-BEA3-7FD65FE5A10F}"/>
              </a:ext>
            </a:extLst>
          </p:cNvPr>
          <p:cNvSpPr>
            <a:spLocks noGrp="1"/>
          </p:cNvSpPr>
          <p:nvPr>
            <p:ph type="title"/>
          </p:nvPr>
        </p:nvSpPr>
        <p:spPr/>
        <p:txBody>
          <a:bodyPr/>
          <a:lstStyle/>
          <a:p>
            <a:r>
              <a:rPr lang="en-US" dirty="0"/>
              <a:t>Future Works</a:t>
            </a:r>
          </a:p>
        </p:txBody>
      </p:sp>
      <p:sp>
        <p:nvSpPr>
          <p:cNvPr id="3" name="Content Placeholder 2">
            <a:extLst>
              <a:ext uri="{FF2B5EF4-FFF2-40B4-BE49-F238E27FC236}">
                <a16:creationId xmlns:a16="http://schemas.microsoft.com/office/drawing/2014/main" id="{CA0EF311-1A46-EF75-EB6F-010A2EB8CA68}"/>
              </a:ext>
            </a:extLst>
          </p:cNvPr>
          <p:cNvSpPr>
            <a:spLocks noGrp="1"/>
          </p:cNvSpPr>
          <p:nvPr>
            <p:ph idx="1"/>
          </p:nvPr>
        </p:nvSpPr>
        <p:spPr/>
        <p:txBody>
          <a:bodyPr>
            <a:normAutofit/>
          </a:bodyPr>
          <a:lstStyle/>
          <a:p>
            <a:pPr lvl="0" algn="just"/>
            <a:r>
              <a:rPr lang="en-US" sz="2000" b="1" dirty="0"/>
              <a:t>Scaling Qubit Capacity:</a:t>
            </a:r>
            <a:r>
              <a:rPr lang="en-US" sz="2000" dirty="0"/>
              <a:t> The model's quantum state complexity is to be increased beyond the current 4-qubit architecture. The Quantum LSTM's representational capacity to process high-dimensional meteorological patterns will be exponentially enhanced by expanding the number of qubits. </a:t>
            </a:r>
          </a:p>
          <a:p>
            <a:pPr lvl="0" algn="just"/>
            <a:r>
              <a:rPr lang="en-US" sz="2000" b="1" dirty="0"/>
              <a:t>Deepening Variational Layers:</a:t>
            </a:r>
            <a:r>
              <a:rPr lang="en-US" sz="2000" dirty="0"/>
              <a:t> The quantum circuitry will be expanded beyond the single variational layer currently utilized. By leveraging the massive throughput of the Blackwell architecture, deeper, more complex quantum neural networks can be trained without sacrificing processing speed being sacrificed. </a:t>
            </a:r>
          </a:p>
          <a:p>
            <a:pPr lvl="0" algn="just"/>
            <a:r>
              <a:rPr lang="en-US" sz="2000" b="1" dirty="0"/>
              <a:t>Maximizing Statistical Reliability:</a:t>
            </a:r>
            <a:r>
              <a:rPr lang="en-US" sz="2000" dirty="0"/>
              <a:t> Specific improvements in Mean Absolute Error (MAE) and Root Mean Square Error (RMSE) for local wind variables are to be targeted. Pushing the R² values for Gaomei Wind Speed (currently 0.9334) and Wind Gust (currently 0.9467) closer to the near-perfect &gt;0.99 reliability already achieved for latitude and longitude trajectory predictions is established as the primary goal.</a:t>
            </a:r>
          </a:p>
        </p:txBody>
      </p:sp>
      <p:sp>
        <p:nvSpPr>
          <p:cNvPr id="4" name="Slide Number Placeholder 3">
            <a:extLst>
              <a:ext uri="{FF2B5EF4-FFF2-40B4-BE49-F238E27FC236}">
                <a16:creationId xmlns:a16="http://schemas.microsoft.com/office/drawing/2014/main" id="{5ABD628F-8DA7-6ECD-9976-44180D9017DB}"/>
              </a:ext>
            </a:extLst>
          </p:cNvPr>
          <p:cNvSpPr>
            <a:spLocks noGrp="1"/>
          </p:cNvSpPr>
          <p:nvPr>
            <p:ph type="sldNum" sz="quarter" idx="12"/>
          </p:nvPr>
        </p:nvSpPr>
        <p:spPr/>
        <p:txBody>
          <a:bodyPr/>
          <a:lstStyle/>
          <a:p>
            <a:fld id="{70F2DE03-E0F7-4AE5-A28D-1B375FAEBDEF}" type="slidenum">
              <a:rPr lang="en-US" smtClean="0"/>
              <a:t>14</a:t>
            </a:fld>
            <a:endParaRPr lang="en-US"/>
          </a:p>
        </p:txBody>
      </p:sp>
    </p:spTree>
    <p:extLst>
      <p:ext uri="{BB962C8B-B14F-4D97-AF65-F5344CB8AC3E}">
        <p14:creationId xmlns:p14="http://schemas.microsoft.com/office/powerpoint/2010/main" val="2786393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1EF57-81A5-B4C5-2E3B-B51154C31F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2912FA0E-264F-5B06-A5F8-419753697AC0}"/>
              </a:ext>
            </a:extLst>
          </p:cNvPr>
          <p:cNvSpPr>
            <a:spLocks noGrp="1"/>
          </p:cNvSpPr>
          <p:nvPr>
            <p:ph idx="1"/>
          </p:nvPr>
        </p:nvSpPr>
        <p:spPr/>
        <p:txBody>
          <a:bodyPr>
            <a:normAutofit fontScale="40000" lnSpcReduction="20000"/>
          </a:bodyPr>
          <a:lstStyle/>
          <a:p>
            <a:pPr marL="0" indent="0">
              <a:buNone/>
            </a:pPr>
            <a:r>
              <a:rPr lang="en-US" dirty="0"/>
              <a:t>[1] Y. Wang, Q. Yang, T. Li, and X. Hong, “Feasibility of typhoon models and wind power spectra on response analysis of parked wind turbines,” Journal of Wind Engineering and Industrial Aerodynamics, vol. 242, p. 105579, Nov. 2023, </a:t>
            </a:r>
            <a:r>
              <a:rPr lang="en-US" dirty="0" err="1"/>
              <a:t>doi</a:t>
            </a:r>
            <a:r>
              <a:rPr lang="en-US" dirty="0"/>
              <a:t>: https://doi.org/10.1016/j.jweia.2023.105579.</a:t>
            </a:r>
          </a:p>
          <a:p>
            <a:pPr marL="0" indent="0">
              <a:buNone/>
            </a:pPr>
            <a:r>
              <a:rPr lang="en-US" dirty="0"/>
              <a:t>[2] L. Zhao et al., “State-of-the-art review on typhoon wind environments and their effects on long-span bridges,” Advances in Wind Engineering, vol. 1, no. 1, p. 100007, Sep. 2024, </a:t>
            </a:r>
            <a:r>
              <a:rPr lang="en-US" dirty="0" err="1"/>
              <a:t>doi</a:t>
            </a:r>
            <a:r>
              <a:rPr lang="en-US" dirty="0"/>
              <a:t>: https://doi.org/10.1016/j.awe.2024.100007.</a:t>
            </a:r>
          </a:p>
          <a:p>
            <a:pPr marL="0" indent="0">
              <a:buNone/>
            </a:pPr>
            <a:r>
              <a:rPr lang="en-US" dirty="0"/>
              <a:t>[3] F. </a:t>
            </a:r>
            <a:r>
              <a:rPr lang="en-US" dirty="0" err="1"/>
              <a:t>Mujjuni</a:t>
            </a:r>
            <a:r>
              <a:rPr lang="en-US" dirty="0"/>
              <a:t>, T. R. Betts, and R. E. Blanchard, “Evaluation of Power Systems Resilience to Extreme Weather Events: A Review of Methods and Assumptions,” IEEE Access, vol. 11, pp. 87279–87296, Jan. 2023, </a:t>
            </a:r>
            <a:r>
              <a:rPr lang="en-US" dirty="0" err="1"/>
              <a:t>doi</a:t>
            </a:r>
            <a:r>
              <a:rPr lang="en-US" dirty="0"/>
              <a:t>: https://doi.org/10.1109/access.2023.3304643.</a:t>
            </a:r>
          </a:p>
          <a:p>
            <a:pPr marL="0" indent="0">
              <a:buNone/>
            </a:pPr>
            <a:r>
              <a:rPr lang="en-US" dirty="0"/>
              <a:t>[4] X. Liu and J. Guo, “A Two-Step Approach for Forecasting Wind Speed at Offshore Wind Farms During Typhoons,” in Smart Grid </a:t>
            </a:r>
            <a:r>
              <a:rPr lang="en-US" dirty="0" err="1"/>
              <a:t>Innov</a:t>
            </a:r>
            <a:r>
              <a:rPr lang="en-US" dirty="0"/>
              <a:t>. Front. </a:t>
            </a:r>
            <a:r>
              <a:rPr lang="en-US" dirty="0" err="1"/>
              <a:t>Telecommun</a:t>
            </a:r>
            <a:r>
              <a:rPr lang="en-US" dirty="0"/>
              <a:t>. pp. 95–107, Jan. 2023, </a:t>
            </a:r>
            <a:r>
              <a:rPr lang="en-US" dirty="0" err="1"/>
              <a:t>doi</a:t>
            </a:r>
            <a:r>
              <a:rPr lang="en-US" dirty="0"/>
              <a:t>: https://doi.org/10.1007/978-3-031-31733-0_9.</a:t>
            </a:r>
          </a:p>
          <a:p>
            <a:pPr marL="0" indent="0">
              <a:buNone/>
            </a:pPr>
            <a:r>
              <a:rPr lang="en-US" dirty="0"/>
              <a:t>[5] J. Li, Z. Song, X. Wang, Y. Wang, and Y. Jia, “A novel offshore wind farm typhoon wind speed prediction model based on PSO–Bi-LSTM improved by VMD,” Energy, vol. 251, p. 123848, Jul. 2022, </a:t>
            </a:r>
            <a:r>
              <a:rPr lang="en-US" dirty="0" err="1"/>
              <a:t>doi</a:t>
            </a:r>
            <a:r>
              <a:rPr lang="en-US" dirty="0"/>
              <a:t>: https://doi.org/10.1016/j.energy.2022.123848.</a:t>
            </a:r>
          </a:p>
          <a:p>
            <a:pPr marL="0" indent="0">
              <a:buNone/>
            </a:pPr>
            <a:r>
              <a:rPr lang="en-US" dirty="0"/>
              <a:t>[6] G. Z. Yu, L. Lu, B. Tang, S. Y. Wang, and C. Y. Chung, “Ultra-Short-Term Wind Power Subsection Forecasting Method Based on Extreme Weather,” IEEE Trans. Power Syst., vol. 38, no. 6, pp. 5045–5056, Dec. 2022, </a:t>
            </a:r>
            <a:r>
              <a:rPr lang="en-US" dirty="0" err="1"/>
              <a:t>doi</a:t>
            </a:r>
            <a:r>
              <a:rPr lang="en-US" dirty="0"/>
              <a:t>: https://doi.org/10.1109/tpwrs.2022.3224557.</a:t>
            </a:r>
          </a:p>
          <a:p>
            <a:pPr marL="0" indent="0">
              <a:buNone/>
            </a:pPr>
            <a:r>
              <a:rPr lang="en-US" dirty="0"/>
              <a:t>[7] H. Xu and W.-Y. Wang, “A Method Based on Numerical Wind Field and Extreme Learning Machine for Typhoon Wind Speed Prediction of Wind Farm,” Math. Prob. Eng., vol. 2021, pp. 1–15, Nov. 2021, </a:t>
            </a:r>
            <a:r>
              <a:rPr lang="en-US" dirty="0" err="1"/>
              <a:t>doi</a:t>
            </a:r>
            <a:r>
              <a:rPr lang="en-US" dirty="0"/>
              <a:t>: https://doi.org/10.1155/2021/7147973.</a:t>
            </a:r>
          </a:p>
          <a:p>
            <a:pPr marL="0" indent="0">
              <a:buNone/>
            </a:pPr>
            <a:r>
              <a:rPr lang="en-US" dirty="0"/>
              <a:t>[8] S. Jiang, M. Liang, C. Wang, H. Fan, and Y. Ma, “Deep-TCP: Multi-source Data Fusion for Deep Learning-Powered Tropical Cyclone Intensity Prediction to Enhance Urban Sustainability,” Information Fusion, vol. 114, pp. 102670–102670, Sep. 2024, </a:t>
            </a:r>
            <a:r>
              <a:rPr lang="en-US" dirty="0" err="1"/>
              <a:t>doi</a:t>
            </a:r>
            <a:r>
              <a:rPr lang="en-US" dirty="0"/>
              <a:t>: https://doi.org/10.1016/j.inffus.2024.102670.</a:t>
            </a:r>
          </a:p>
          <a:p>
            <a:pPr marL="0" indent="0">
              <a:buNone/>
            </a:pPr>
            <a:r>
              <a:rPr lang="en-US" dirty="0"/>
              <a:t>[9] P. </a:t>
            </a:r>
            <a:r>
              <a:rPr lang="en-US" dirty="0" err="1"/>
              <a:t>Modé</a:t>
            </a:r>
            <a:r>
              <a:rPr lang="en-US" dirty="0"/>
              <a:t>, C. </a:t>
            </a:r>
            <a:r>
              <a:rPr lang="en-US" dirty="0" err="1"/>
              <a:t>Demartino</a:t>
            </a:r>
            <a:r>
              <a:rPr lang="en-US" dirty="0"/>
              <a:t>, C. T. Georgakis, and N. D. </a:t>
            </a:r>
            <a:r>
              <a:rPr lang="en-US" dirty="0" err="1"/>
              <a:t>Lagaros</a:t>
            </a:r>
            <a:r>
              <a:rPr lang="en-US" dirty="0"/>
              <a:t>, “Short-term extreme wind speed forecasting using dual-output LSTM-based regression and classification model,” Journal of Wind Engineering and Industrial Aerodynamics, vol. 259, p. 106035, Apr. 2025, </a:t>
            </a:r>
            <a:r>
              <a:rPr lang="en-US" dirty="0" err="1"/>
              <a:t>doi</a:t>
            </a:r>
            <a:r>
              <a:rPr lang="en-US" dirty="0"/>
              <a:t>: https://doi.org/10.1016/j.jweia.2025.106035.</a:t>
            </a:r>
          </a:p>
          <a:p>
            <a:pPr marL="0" indent="0">
              <a:buNone/>
            </a:pPr>
            <a:r>
              <a:rPr lang="en-US" dirty="0"/>
              <a:t>[10] B. Lim, S. Ö. </a:t>
            </a:r>
            <a:r>
              <a:rPr lang="en-US" dirty="0" err="1"/>
              <a:t>Arık</a:t>
            </a:r>
            <a:r>
              <a:rPr lang="en-US" dirty="0"/>
              <a:t>, N. </a:t>
            </a:r>
            <a:r>
              <a:rPr lang="en-US" dirty="0" err="1"/>
              <a:t>Loeff</a:t>
            </a:r>
            <a:r>
              <a:rPr lang="en-US" dirty="0"/>
              <a:t>, and T. Pfister, “Temporal Fusion Transformers for interpretable multi-horizon time series forecasting,” International Journal of Forecasting, vol. 37, no. 4, pp. 1748–1764, Oct. 2021, </a:t>
            </a:r>
            <a:r>
              <a:rPr lang="en-US" dirty="0" err="1"/>
              <a:t>doi</a:t>
            </a:r>
            <a:r>
              <a:rPr lang="en-US" dirty="0"/>
              <a:t>: https://doi.org/10.1016/j.ijforecast.2021.03.012.</a:t>
            </a:r>
          </a:p>
          <a:p>
            <a:pPr marL="0" indent="0">
              <a:buNone/>
            </a:pPr>
            <a:r>
              <a:rPr lang="en-US" dirty="0"/>
              <a:t>[11] A. </a:t>
            </a:r>
            <a:r>
              <a:rPr lang="en-US" dirty="0" err="1"/>
              <a:t>Ceschini</a:t>
            </a:r>
            <a:r>
              <a:rPr lang="en-US" dirty="0"/>
              <a:t>, A. Rosato, and M. Panella, “Design of an LSTM Cell on a Quantum Hardware,” IEEE Transactions on Circuits &amp; Systems II Express Briefs, vol. 69, no. 3, pp. 1822–1826, Nov. 2021, </a:t>
            </a:r>
            <a:r>
              <a:rPr lang="en-US" dirty="0" err="1"/>
              <a:t>doi</a:t>
            </a:r>
            <a:r>
              <a:rPr lang="en-US" dirty="0"/>
              <a:t>: https://doi.org/10.1109/tcsii.2021.3126204.</a:t>
            </a:r>
          </a:p>
          <a:p>
            <a:pPr marL="0" indent="0">
              <a:buNone/>
            </a:pPr>
            <a:r>
              <a:rPr lang="en-US" dirty="0"/>
              <a:t>[12] S. Y. -C. Chen, S. Yoo and Y. -L. L. Fang, "Quantum Long Short-Term Memory," ICASSP 2022 - 2022 IEEE International Conference on Acoustics, Speech and Signal Processing (ICASSP), Singapore, Singapore, 2022, pp. 8622-8626, </a:t>
            </a:r>
            <a:r>
              <a:rPr lang="en-US" dirty="0" err="1"/>
              <a:t>doi</a:t>
            </a:r>
            <a:r>
              <a:rPr lang="en-US" dirty="0"/>
              <a:t>: 10.1109/ICASSP43922.2022.9747369.</a:t>
            </a:r>
          </a:p>
          <a:p>
            <a:endParaRPr lang="en-US" dirty="0"/>
          </a:p>
        </p:txBody>
      </p:sp>
      <p:sp>
        <p:nvSpPr>
          <p:cNvPr id="4" name="Slide Number Placeholder 3">
            <a:extLst>
              <a:ext uri="{FF2B5EF4-FFF2-40B4-BE49-F238E27FC236}">
                <a16:creationId xmlns:a16="http://schemas.microsoft.com/office/drawing/2014/main" id="{A5D7663C-9BCA-C5C1-2E66-749F451FFDF5}"/>
              </a:ext>
            </a:extLst>
          </p:cNvPr>
          <p:cNvSpPr>
            <a:spLocks noGrp="1"/>
          </p:cNvSpPr>
          <p:nvPr>
            <p:ph type="sldNum" sz="quarter" idx="12"/>
          </p:nvPr>
        </p:nvSpPr>
        <p:spPr/>
        <p:txBody>
          <a:bodyPr/>
          <a:lstStyle/>
          <a:p>
            <a:fld id="{70F2DE03-E0F7-4AE5-A28D-1B375FAEBDEF}" type="slidenum">
              <a:rPr lang="en-US" smtClean="0"/>
              <a:t>15</a:t>
            </a:fld>
            <a:endParaRPr lang="en-US"/>
          </a:p>
        </p:txBody>
      </p:sp>
    </p:spTree>
    <p:extLst>
      <p:ext uri="{BB962C8B-B14F-4D97-AF65-F5344CB8AC3E}">
        <p14:creationId xmlns:p14="http://schemas.microsoft.com/office/powerpoint/2010/main" val="1959211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8F14483-9A1D-A7D4-769E-93E68065F939}"/>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A1A36917-E368-833A-2D34-24D46139EDAE}"/>
              </a:ext>
            </a:extLst>
          </p:cNvPr>
          <p:cNvSpPr>
            <a:spLocks noGrp="1"/>
          </p:cNvSpPr>
          <p:nvPr>
            <p:ph idx="1"/>
          </p:nvPr>
        </p:nvSpPr>
        <p:spPr/>
        <p:txBody>
          <a:bodyPr/>
          <a:lstStyle/>
          <a:p>
            <a:endParaRPr lang="zh-TW" altLang="en-US"/>
          </a:p>
        </p:txBody>
      </p:sp>
      <p:sp>
        <p:nvSpPr>
          <p:cNvPr id="4" name="投影片編號版面配置區 3">
            <a:extLst>
              <a:ext uri="{FF2B5EF4-FFF2-40B4-BE49-F238E27FC236}">
                <a16:creationId xmlns:a16="http://schemas.microsoft.com/office/drawing/2014/main" id="{5F4B6415-CB9F-7A84-CB23-D04B7386ED36}"/>
              </a:ext>
            </a:extLst>
          </p:cNvPr>
          <p:cNvSpPr>
            <a:spLocks noGrp="1"/>
          </p:cNvSpPr>
          <p:nvPr>
            <p:ph type="sldNum" sz="quarter" idx="12"/>
          </p:nvPr>
        </p:nvSpPr>
        <p:spPr/>
        <p:txBody>
          <a:bodyPr/>
          <a:lstStyle/>
          <a:p>
            <a:fld id="{70F2DE03-E0F7-4AE5-A28D-1B375FAEBDEF}" type="slidenum">
              <a:rPr lang="en-US" smtClean="0"/>
              <a:t>16</a:t>
            </a:fld>
            <a:endParaRPr lang="en-US"/>
          </a:p>
        </p:txBody>
      </p:sp>
      <p:sp>
        <p:nvSpPr>
          <p:cNvPr id="6" name="文字方塊 5">
            <a:extLst>
              <a:ext uri="{FF2B5EF4-FFF2-40B4-BE49-F238E27FC236}">
                <a16:creationId xmlns:a16="http://schemas.microsoft.com/office/drawing/2014/main" id="{077D0C28-56F0-55BD-6430-7CA01F586F8C}"/>
              </a:ext>
            </a:extLst>
          </p:cNvPr>
          <p:cNvSpPr txBox="1"/>
          <p:nvPr/>
        </p:nvSpPr>
        <p:spPr>
          <a:xfrm>
            <a:off x="565404" y="2662458"/>
            <a:ext cx="11061192" cy="1077218"/>
          </a:xfrm>
          <a:prstGeom prst="rect">
            <a:avLst/>
          </a:prstGeom>
          <a:noFill/>
        </p:spPr>
        <p:txBody>
          <a:bodyPr wrap="square" rtlCol="0">
            <a:spAutoFit/>
          </a:bodyPr>
          <a:lstStyle/>
          <a:p>
            <a:pPr algn="ctr"/>
            <a:r>
              <a:rPr lang="en-US" altLang="zh-TW" sz="3200" dirty="0"/>
              <a:t>Research supported by the NVIDIA Academic Grant Program using RTX PRO 6000 Blackwell</a:t>
            </a:r>
            <a:r>
              <a:rPr lang="zh-TW" altLang="en-US" sz="3200" dirty="0"/>
              <a:t> </a:t>
            </a:r>
            <a:r>
              <a:rPr lang="en-US" altLang="zh-TW" sz="3200" dirty="0"/>
              <a:t>Max-Q</a:t>
            </a:r>
            <a:r>
              <a:rPr lang="zh-TW" altLang="en-US" sz="3200" dirty="0"/>
              <a:t> </a:t>
            </a:r>
            <a:r>
              <a:rPr lang="en-US" altLang="zh-TW" sz="3200" dirty="0"/>
              <a:t>and CUDA Q</a:t>
            </a:r>
            <a:endParaRPr lang="zh-TW" altLang="en-US" sz="3200" dirty="0"/>
          </a:p>
        </p:txBody>
      </p:sp>
    </p:spTree>
    <p:extLst>
      <p:ext uri="{BB962C8B-B14F-4D97-AF65-F5344CB8AC3E}">
        <p14:creationId xmlns:p14="http://schemas.microsoft.com/office/powerpoint/2010/main" val="31173785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1747</TotalTime>
  <Words>1833</Words>
  <Application>Microsoft Office PowerPoint</Application>
  <PresentationFormat>寬螢幕</PresentationFormat>
  <Paragraphs>255</Paragraphs>
  <Slides>16</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16</vt:i4>
      </vt:variant>
    </vt:vector>
  </HeadingPairs>
  <TitlesOfParts>
    <vt:vector size="23" baseType="lpstr">
      <vt:lpstr>Aptos</vt:lpstr>
      <vt:lpstr>Aptos Display</vt:lpstr>
      <vt:lpstr>Aptos Narrow</vt:lpstr>
      <vt:lpstr>NVIDIA Sans</vt:lpstr>
      <vt:lpstr>新細明體</vt:lpstr>
      <vt:lpstr>Arial</vt:lpstr>
      <vt:lpstr>Office Theme</vt:lpstr>
      <vt:lpstr> Hybrid Deep Learning and Quantum Network for Typhoon Forecasting in a Wind Power Farm</vt:lpstr>
      <vt:lpstr>Hybrid Deep Learning and Quantum Network for Typhoon Forecasting in a Wind Power Farm</vt:lpstr>
      <vt:lpstr>Project Overview Hybrid deep learning + quantum network for typhoon forecasting</vt:lpstr>
      <vt:lpstr>Problem &amp; Motivation Typhoons are outpacing today’s forecasting tools</vt:lpstr>
      <vt:lpstr>Scientific Driver</vt:lpstr>
      <vt:lpstr>Basic Neural Architecture</vt:lpstr>
      <vt:lpstr>Parameters to be used in the Architecture</vt:lpstr>
      <vt:lpstr>Dataset Multi-source meteorological data</vt:lpstr>
      <vt:lpstr>GPU Hardware Specifications</vt:lpstr>
      <vt:lpstr>Results</vt:lpstr>
      <vt:lpstr>Multi-core CPU vs GPU (training, 50 epochs)</vt:lpstr>
      <vt:lpstr>Latency and Throughput</vt:lpstr>
      <vt:lpstr>Conclusion</vt:lpstr>
      <vt:lpstr>Future Works</vt:lpstr>
      <vt:lpstr>References</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Hybrid Deep Learning and Quantum Network for Typhoon Forecasting in a Wind Power Farm</dc:title>
  <dc:creator>戴瑞翔</dc:creator>
  <cp:lastModifiedBy>chienhj</cp:lastModifiedBy>
  <cp:revision>7</cp:revision>
  <dcterms:created xsi:type="dcterms:W3CDTF">2026-08-23T02:31:06Z</dcterms:created>
  <dcterms:modified xsi:type="dcterms:W3CDTF">2026-08-31T01:32:43Z</dcterms:modified>
</cp:coreProperties>
</file>