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656" r:id="rId3"/>
    <p:sldId id="653" r:id="rId4"/>
    <p:sldId id="652" r:id="rId5"/>
  </p:sldIdLst>
  <p:sldSz cx="12192000" cy="6858000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B4566"/>
    <a:srgbClr val="009EAD"/>
    <a:srgbClr val="5B9BD5"/>
    <a:srgbClr val="F3F1E3"/>
    <a:srgbClr val="F8F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2487" autoAdjust="0"/>
  </p:normalViewPr>
  <p:slideViewPr>
    <p:cSldViewPr snapToGrid="0">
      <p:cViewPr varScale="1">
        <p:scale>
          <a:sx n="80" d="100"/>
          <a:sy n="80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51C92-8036-4A6C-8315-CBFF171F8624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30434745-8F41-4A01-A533-63DD8403F2C5}">
      <dgm:prSet phldrT="[文字]"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15D280-4A93-4899-BA86-0197543657F9}" type="par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34C6FB1E-599F-4BBC-897F-E4AF20363F91}" type="sib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BF28402D-9F26-4D4D-8659-187A22AE08BC}">
      <dgm:prSet custT="1"/>
      <dgm:spPr/>
      <dgm:t>
        <a:bodyPr/>
        <a:lstStyle/>
        <a:p>
          <a:r>
            <a:rPr lang="zh-TW" altLang="en-US" sz="28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FC7A47-7CFC-442F-898D-BE44314D69FC}" type="par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7E65B3A0-70B2-4C98-9A08-9AFEBD3E0733}" type="sib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3154A7A2-CA84-4918-917E-BE239301F008}">
      <dgm:prSet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9B2E5E-12EE-4C0D-B081-65FD85AA1873}" type="par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C0EC04DD-F2D7-4315-8693-1437158E5548}" type="sib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470AA71F-0370-4D2D-B497-CA2BF4C6590B}" type="pres">
      <dgm:prSet presAssocID="{59F51C92-8036-4A6C-8315-CBFF171F8624}" presName="CompostProcess" presStyleCnt="0">
        <dgm:presLayoutVars>
          <dgm:dir/>
          <dgm:resizeHandles val="exact"/>
        </dgm:presLayoutVars>
      </dgm:prSet>
      <dgm:spPr/>
    </dgm:pt>
    <dgm:pt modelId="{B3E71898-3EDD-40AE-945A-A5574CDD7754}" type="pres">
      <dgm:prSet presAssocID="{59F51C92-8036-4A6C-8315-CBFF171F8624}" presName="arrow" presStyleLbl="bgShp" presStyleIdx="0" presStyleCnt="1"/>
      <dgm:spPr>
        <a:solidFill>
          <a:schemeClr val="accent1">
            <a:lumMod val="60000"/>
            <a:lumOff val="40000"/>
          </a:schemeClr>
        </a:solidFill>
      </dgm:spPr>
    </dgm:pt>
    <dgm:pt modelId="{73FB086E-5351-4319-A6CA-1434EBFE4AEA}" type="pres">
      <dgm:prSet presAssocID="{59F51C92-8036-4A6C-8315-CBFF171F8624}" presName="linearProcess" presStyleCnt="0"/>
      <dgm:spPr/>
    </dgm:pt>
    <dgm:pt modelId="{843D3511-6DA0-4E05-8927-A44AB61ABF00}" type="pres">
      <dgm:prSet presAssocID="{30434745-8F41-4A01-A533-63DD8403F2C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2A8CD6-3390-45B6-9C62-36F8484E3E5D}" type="pres">
      <dgm:prSet presAssocID="{34C6FB1E-599F-4BBC-897F-E4AF20363F91}" presName="sibTrans" presStyleCnt="0"/>
      <dgm:spPr/>
    </dgm:pt>
    <dgm:pt modelId="{8E1FAFD2-27FC-4446-8CF5-48177AE301CD}" type="pres">
      <dgm:prSet presAssocID="{BF28402D-9F26-4D4D-8659-187A22AE08B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53EECA-99B1-46AF-AFD7-E93140D77D81}" type="pres">
      <dgm:prSet presAssocID="{7E65B3A0-70B2-4C98-9A08-9AFEBD3E0733}" presName="sibTrans" presStyleCnt="0"/>
      <dgm:spPr/>
    </dgm:pt>
    <dgm:pt modelId="{D44FA330-2421-43AA-A3B9-DE4ECEE2A580}" type="pres">
      <dgm:prSet presAssocID="{3154A7A2-CA84-4918-917E-BE239301F00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4946FF-3F1A-45C7-89A4-08A958FB9046}" type="presOf" srcId="{BF28402D-9F26-4D4D-8659-187A22AE08BC}" destId="{8E1FAFD2-27FC-4446-8CF5-48177AE301CD}" srcOrd="0" destOrd="0" presId="urn:microsoft.com/office/officeart/2005/8/layout/hProcess9"/>
    <dgm:cxn modelId="{1FF9A7A9-55AB-43BA-B874-9B9C4ED30919}" type="presOf" srcId="{30434745-8F41-4A01-A533-63DD8403F2C5}" destId="{843D3511-6DA0-4E05-8927-A44AB61ABF00}" srcOrd="0" destOrd="0" presId="urn:microsoft.com/office/officeart/2005/8/layout/hProcess9"/>
    <dgm:cxn modelId="{3E4F1022-0A01-49FF-9683-1B94C3132BF7}" srcId="{59F51C92-8036-4A6C-8315-CBFF171F8624}" destId="{BF28402D-9F26-4D4D-8659-187A22AE08BC}" srcOrd="1" destOrd="0" parTransId="{D2FC7A47-7CFC-442F-898D-BE44314D69FC}" sibTransId="{7E65B3A0-70B2-4C98-9A08-9AFEBD3E0733}"/>
    <dgm:cxn modelId="{6C0A5431-CC44-4631-8C2D-242192257B6C}" type="presOf" srcId="{3154A7A2-CA84-4918-917E-BE239301F008}" destId="{D44FA330-2421-43AA-A3B9-DE4ECEE2A580}" srcOrd="0" destOrd="0" presId="urn:microsoft.com/office/officeart/2005/8/layout/hProcess9"/>
    <dgm:cxn modelId="{889B3FAB-3674-4310-A028-039B23541711}" srcId="{59F51C92-8036-4A6C-8315-CBFF171F8624}" destId="{30434745-8F41-4A01-A533-63DD8403F2C5}" srcOrd="0" destOrd="0" parTransId="{6F15D280-4A93-4899-BA86-0197543657F9}" sibTransId="{34C6FB1E-599F-4BBC-897F-E4AF20363F91}"/>
    <dgm:cxn modelId="{E61C8557-05F4-4D87-9388-6AD978E0543A}" type="presOf" srcId="{59F51C92-8036-4A6C-8315-CBFF171F8624}" destId="{470AA71F-0370-4D2D-B497-CA2BF4C6590B}" srcOrd="0" destOrd="0" presId="urn:microsoft.com/office/officeart/2005/8/layout/hProcess9"/>
    <dgm:cxn modelId="{C4FFBA92-5F57-4C84-AD32-3DDF0E03668F}" srcId="{59F51C92-8036-4A6C-8315-CBFF171F8624}" destId="{3154A7A2-CA84-4918-917E-BE239301F008}" srcOrd="2" destOrd="0" parTransId="{699B2E5E-12EE-4C0D-B081-65FD85AA1873}" sibTransId="{C0EC04DD-F2D7-4315-8693-1437158E5548}"/>
    <dgm:cxn modelId="{F2F08BDF-3076-46E3-B718-1D25DD9F8477}" type="presParOf" srcId="{470AA71F-0370-4D2D-B497-CA2BF4C6590B}" destId="{B3E71898-3EDD-40AE-945A-A5574CDD7754}" srcOrd="0" destOrd="0" presId="urn:microsoft.com/office/officeart/2005/8/layout/hProcess9"/>
    <dgm:cxn modelId="{099BA152-186B-4D97-9764-B01545B1CD7A}" type="presParOf" srcId="{470AA71F-0370-4D2D-B497-CA2BF4C6590B}" destId="{73FB086E-5351-4319-A6CA-1434EBFE4AEA}" srcOrd="1" destOrd="0" presId="urn:microsoft.com/office/officeart/2005/8/layout/hProcess9"/>
    <dgm:cxn modelId="{B3D1585A-E1EF-4AF2-BB2D-65BD18A41AB3}" type="presParOf" srcId="{73FB086E-5351-4319-A6CA-1434EBFE4AEA}" destId="{843D3511-6DA0-4E05-8927-A44AB61ABF00}" srcOrd="0" destOrd="0" presId="urn:microsoft.com/office/officeart/2005/8/layout/hProcess9"/>
    <dgm:cxn modelId="{1F32B198-294B-4EC9-BD4B-4AE176006F94}" type="presParOf" srcId="{73FB086E-5351-4319-A6CA-1434EBFE4AEA}" destId="{7B2A8CD6-3390-45B6-9C62-36F8484E3E5D}" srcOrd="1" destOrd="0" presId="urn:microsoft.com/office/officeart/2005/8/layout/hProcess9"/>
    <dgm:cxn modelId="{B49765E7-0D4E-4E48-8D78-6851550AF564}" type="presParOf" srcId="{73FB086E-5351-4319-A6CA-1434EBFE4AEA}" destId="{8E1FAFD2-27FC-4446-8CF5-48177AE301CD}" srcOrd="2" destOrd="0" presId="urn:microsoft.com/office/officeart/2005/8/layout/hProcess9"/>
    <dgm:cxn modelId="{10FAB9DE-2730-41F5-AD69-3C3982F1081E}" type="presParOf" srcId="{73FB086E-5351-4319-A6CA-1434EBFE4AEA}" destId="{5D53EECA-99B1-46AF-AFD7-E93140D77D81}" srcOrd="3" destOrd="0" presId="urn:microsoft.com/office/officeart/2005/8/layout/hProcess9"/>
    <dgm:cxn modelId="{0137D39A-900B-44A0-B3C6-B2D77EC990AC}" type="presParOf" srcId="{73FB086E-5351-4319-A6CA-1434EBFE4AEA}" destId="{D44FA330-2421-43AA-A3B9-DE4ECEE2A5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71898-3EDD-40AE-945A-A5574CDD7754}">
      <dsp:nvSpPr>
        <dsp:cNvPr id="0" name=""/>
        <dsp:cNvSpPr/>
      </dsp:nvSpPr>
      <dsp:spPr>
        <a:xfrm>
          <a:off x="456914" y="0"/>
          <a:ext cx="5178366" cy="2700962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D3511-6DA0-4E05-8927-A44AB61ABF00}">
      <dsp:nvSpPr>
        <dsp:cNvPr id="0" name=""/>
        <dsp:cNvSpPr/>
      </dsp:nvSpPr>
      <dsp:spPr>
        <a:xfrm>
          <a:off x="0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740" y="863028"/>
        <a:ext cx="1722178" cy="974904"/>
      </dsp:txXfrm>
    </dsp:sp>
    <dsp:sp modelId="{8E1FAFD2-27FC-4446-8CF5-48177AE301CD}">
      <dsp:nvSpPr>
        <dsp:cNvPr id="0" name=""/>
        <dsp:cNvSpPr/>
      </dsp:nvSpPr>
      <dsp:spPr>
        <a:xfrm>
          <a:off x="2132268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85008" y="863028"/>
        <a:ext cx="1722178" cy="974904"/>
      </dsp:txXfrm>
    </dsp:sp>
    <dsp:sp modelId="{D44FA330-2421-43AA-A3B9-DE4ECEE2A580}">
      <dsp:nvSpPr>
        <dsp:cNvPr id="0" name=""/>
        <dsp:cNvSpPr/>
      </dsp:nvSpPr>
      <dsp:spPr>
        <a:xfrm>
          <a:off x="4264537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17277" y="863028"/>
        <a:ext cx="1722178" cy="974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40" cy="513508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092" y="1"/>
            <a:ext cx="3077740" cy="513508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r">
              <a:defRPr sz="1200"/>
            </a:lvl1pPr>
          </a:lstStyle>
          <a:p>
            <a:fld id="{2EF024F4-C99D-4B13-9C53-FE7689DA1B7A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9" tIns="47329" rIns="94659" bIns="4732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</p:spPr>
        <p:txBody>
          <a:bodyPr vert="horz" lIns="94659" tIns="47329" rIns="94659" bIns="47329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40" cy="513507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40" cy="513507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r">
              <a:defRPr sz="1200"/>
            </a:lvl1pPr>
          </a:lstStyle>
          <a:p>
            <a:fld id="{B7FEC7EC-A287-4C60-B081-BB822D5981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89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學年度大學及研究所獎學金甄選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台電公司目前每年均透過設置「大學及研究所獎學金甄選」機制，透過在學期間對具潛力、且符合本公司專業領域專長之學生進行羅致與培育，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以彌補公開招考之不足，並確保人力來源之多元性。現場許多電力工程領域優秀在學學生，皆是本甄選主要招募對象。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經甄選錄取獎學金者，研究所「每學期」核發「５萬元獎學金」，畢業後更後可以直接進入台電公司服務，發揮所長。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(110)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學年度電網、電驛類獎學金分別設置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名，報名期間為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08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日日，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歡迎鼓勵符合資格之優秀學生踴躍報考，詳請掃描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，可連至甄選網站下載簡章。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74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申請資格條件及甄選流程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資格條件：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電機與電子工程學類各系所碩一、碩二在學學生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「前２學期」學業成績每科均須及格</a:t>
            </a:r>
            <a:r>
              <a:rPr lang="zh-TW" altLang="en-US" sz="14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學業平均成績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分以上或班上前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修畢簡章所規定課程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修課要求如後述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甄選流程：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分為筆試、資格審查及面試等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階段，將於甄選網站公告。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6587">
              <a:defRPr/>
            </a:pPr>
            <a:fld id="{B7FEC7EC-A287-4C60-B081-BB822D598162}" type="slidenum">
              <a:rPr lang="zh-TW" altLang="en-US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pPr defTabSz="946587">
                <a:defRPr/>
              </a:pPr>
              <a:t>2</a:t>
            </a:fld>
            <a:endParaRPr lang="zh-TW" altLang="en-US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81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587"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電網類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 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46587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46587">
              <a:defRPr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申請前：需在「大專以上」學歷修畢「電力系統」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「電機機械」各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46587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46587">
              <a:defRPr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畢業前：獲錄取後，畢業前除須繳交相關議題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論文，另須修畢如表列指定課程任２科。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381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587">
              <a:defRPr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電驛類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 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46587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46587">
              <a:defRPr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申請前：需在「大專以上」學歷修畢「甲類」或「乙類」任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46587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46587">
              <a:defRPr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畢業前：獲錄取後，畢業前除須繳交相關議題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保護電驛、通訊或電力工程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論文，並須修畢表列指定課程「甲類」任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科＋「乙類」任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科＋「丙類」任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74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BE6BDA-1D84-4028-80D3-DE79621AF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767939-228A-481B-AB52-E948A1E22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C04986-639E-43DE-93C5-588A3C06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1EA073-07AB-4EF8-AF60-F8EA0059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0D49F0-B878-4D73-B983-2D99DE7B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97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A97922-03B3-42ED-B366-25A6F9B6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4E8EA8E-5371-45E5-8C58-1B0DD512E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BB63F1-F511-4224-AC5D-E0B1BE78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81323A-1EA1-4A78-9B5C-E24AC402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A30C20-8777-46DA-B24E-30A6EA76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2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B751130-2F24-4BC1-8352-294254D5C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8EB7F8-0D62-46F6-B259-F61711E9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BBB993-9D2D-4CF3-B271-6C8D2428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759690-EE9F-45C0-B902-D2DEE1CE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2AA97B-396F-476F-9C9E-F6B3CBAD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26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24ADE5-176C-4917-966E-602D6B3D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E6F29A-01FF-42D6-B27A-2B6D6AC95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CA99B3-B53A-4342-9946-FB6FD54E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302FC1-5CB3-48BD-A305-1DD639C0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9BA8A0-9E54-4B81-BB19-C9BF66AEA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9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6B550E-903B-4286-868D-6C9CBAA6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E74EF6-FDB5-4F4A-B92C-62632CC46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D38DA4-708E-487F-9092-D8203695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C16019-A185-4EA9-A34E-1DDC06EE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501FCC-B77F-4B33-95E6-2E41BEEF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22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91AAEE-EAAF-428E-B84A-CEB7E917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7CD8ED-E57A-4763-93C5-B6704F8FB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EB8CACC-CA60-44CD-9B5F-30991B5BD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0F25E2-AC46-452C-BED8-2B844328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53FF33-3C15-44EA-BDB8-9F872EA4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BBAFF2-0FFF-45B1-AE72-CB35A0DC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21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B0A42B-87AF-40C0-9493-DBD15707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5D827F-B2FD-4D7C-8C42-A1399326F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7F6FAFA-C7EB-4A3C-AC78-FC796DFD4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FF1DA2E-56A8-415A-AB90-522373E9E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450D547-CB40-43DE-8694-0D5DCDB22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80130CA-0CC4-4486-AEC3-25177818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BCE8BB8-8C96-492F-8233-554C8577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9246DE0-4A17-40A2-AD0B-E856DE59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09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10BBA5-45F8-4898-BE61-040E84F4A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20C1167-2604-44B5-B726-C91D736C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2BCD82C-4045-4C9D-A0AC-B87E2EAF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0F0B1F0-B78C-444B-BB26-0698DF8A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51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C5F58AD-0BBD-43FF-A781-E489F56E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AAB2642-40A2-4204-8D6F-82AEB142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E17F2CA-8B42-4305-A1DE-5BB532ED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64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18D3D0-6910-4D4C-8F3B-24345E68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934E82-F0DE-4052-AF68-D0C228238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D0C76FD-FBB1-43CE-952D-0D40EC40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5271F89-49BD-4009-B4D0-EF3532666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F39170-32E5-4F1C-A623-0FF4D1E5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FE873E-2412-42D3-B5F9-DAB2D582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31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351AED-235A-4F7B-9DBB-771DE2A34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B5EC3B7-8C6C-422B-80ED-4B500A974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061A50F-8B66-46B6-90EF-891F36244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524806-4378-40C6-93AC-52A3CF7B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5EED6D-EDCF-4896-9C7A-475C8921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7DF5F4-F28A-4983-B44E-5DAA12C2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2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96FC80B-62B2-4125-8190-BF968760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FFCAEAC-BCFD-46B0-A54F-1EE26A655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ACD7B1-ABD5-4F91-ABD6-656560F66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D72DA-C774-4DFB-8898-166DFC44B3D6}" type="datetimeFigureOut">
              <a:rPr lang="zh-TW" altLang="en-US" smtClean="0"/>
              <a:t>2021/9/24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A2170D-B169-4AAC-AB16-740DB7859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BAA04B-8B32-4045-B339-144D41B88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0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ECC9CCA-71D4-4FD0-A71E-F89D729AC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7860172" cy="6858000"/>
          </a:xfrm>
          <a:prstGeom prst="rect">
            <a:avLst/>
          </a:prstGeom>
        </p:spPr>
      </p:pic>
      <p:pic>
        <p:nvPicPr>
          <p:cNvPr id="15" name="圖片 1">
            <a:extLst>
              <a:ext uri="{FF2B5EF4-FFF2-40B4-BE49-F238E27FC236}">
                <a16:creationId xmlns:a16="http://schemas.microsoft.com/office/drawing/2014/main" id="{95A26184-7889-4D25-8604-D16A43B91B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8757" r="8153" b="6806"/>
          <a:stretch/>
        </p:blipFill>
        <p:spPr bwMode="auto">
          <a:xfrm>
            <a:off x="8929019" y="4398521"/>
            <a:ext cx="2194134" cy="225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AC643794-1834-40B2-9071-CF9D89482B2B}"/>
              </a:ext>
            </a:extLst>
          </p:cNvPr>
          <p:cNvSpPr txBox="1"/>
          <p:nvPr/>
        </p:nvSpPr>
        <p:spPr>
          <a:xfrm>
            <a:off x="7860172" y="345387"/>
            <a:ext cx="43318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電網規劃分析與</a:t>
            </a:r>
            <a:r>
              <a:rPr lang="en-US" altLang="zh-TW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控制運轉：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電驛：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36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每學期核發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endParaRPr lang="en-US" altLang="zh-TW" sz="36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報名時間：</a:t>
            </a:r>
            <a:r>
              <a:rPr lang="en-US" altLang="zh-TW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29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338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28B103B-CDB6-4F01-AA09-A9EEBEEDB224}"/>
              </a:ext>
            </a:extLst>
          </p:cNvPr>
          <p:cNvSpPr txBox="1"/>
          <p:nvPr/>
        </p:nvSpPr>
        <p:spPr>
          <a:xfrm>
            <a:off x="912635" y="131968"/>
            <a:ext cx="10012292" cy="1113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獎學金甄選申請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資格條件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及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甄選流程</a:t>
            </a:r>
            <a:endParaRPr kumimoji="0" lang="en-US" altLang="zh-TW" sz="4800" b="1" i="0" u="none" strike="noStrike" kern="1200" cap="all" spc="0" normalizeH="0" baseline="0" noProof="0" dirty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C1F3F6A4-6D8A-4E8C-BA18-7B544FA834E1}"/>
              </a:ext>
            </a:extLst>
          </p:cNvPr>
          <p:cNvGrpSpPr/>
          <p:nvPr/>
        </p:nvGrpSpPr>
        <p:grpSpPr>
          <a:xfrm>
            <a:off x="5152930" y="1989580"/>
            <a:ext cx="6772519" cy="3601389"/>
            <a:chOff x="202053" y="3341077"/>
            <a:chExt cx="7988003" cy="2142526"/>
          </a:xfrm>
        </p:grpSpPr>
        <p:graphicFrame>
          <p:nvGraphicFramePr>
            <p:cNvPr id="8" name="資料庫圖表 7">
              <a:extLst>
                <a:ext uri="{FF2B5EF4-FFF2-40B4-BE49-F238E27FC236}">
                  <a16:creationId xmlns:a16="http://schemas.microsoft.com/office/drawing/2014/main" id="{8A48028B-99D5-4C1A-83D5-3CB5C4E1739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60114884"/>
                </p:ext>
              </p:extLst>
            </p:nvPr>
          </p:nvGraphicFramePr>
          <p:xfrm>
            <a:off x="512444" y="3341077"/>
            <a:ext cx="7185580" cy="160684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86B8003-7732-43E1-992B-8148B5E653BF}"/>
                </a:ext>
              </a:extLst>
            </p:cNvPr>
            <p:cNvSpPr txBox="1"/>
            <p:nvPr/>
          </p:nvSpPr>
          <p:spPr>
            <a:xfrm>
              <a:off x="202053" y="4842748"/>
              <a:ext cx="3104156" cy="64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110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23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B24E68CD-B05F-4548-8F76-FBF7CF7DD824}"/>
                </a:ext>
              </a:extLst>
            </p:cNvPr>
            <p:cNvSpPr txBox="1"/>
            <p:nvPr/>
          </p:nvSpPr>
          <p:spPr>
            <a:xfrm>
              <a:off x="5652361" y="4842748"/>
              <a:ext cx="2537695" cy="640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110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月中旬</a:t>
              </a: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244469D4-00AF-4114-861F-F3FC7E164683}"/>
              </a:ext>
            </a:extLst>
          </p:cNvPr>
          <p:cNvSpPr/>
          <p:nvPr/>
        </p:nvSpPr>
        <p:spPr>
          <a:xfrm>
            <a:off x="665672" y="3264397"/>
            <a:ext cx="391024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</a:t>
            </a:r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en-US" altLang="zh-TW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學期學業成績每科均須及格</a:t>
            </a: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且每一學期平均成績在</a:t>
            </a:r>
            <a:r>
              <a:rPr lang="en-US" altLang="zh-TW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</a:t>
            </a: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或名次排列在班上前</a:t>
            </a:r>
            <a:r>
              <a:rPr lang="en-US" altLang="zh-TW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以內。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修畢簡章規定之課程。</a:t>
            </a: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A37DFBFC-42D4-491F-8915-A2984209508C}"/>
              </a:ext>
            </a:extLst>
          </p:cNvPr>
          <p:cNvCxnSpPr>
            <a:cxnSpLocks/>
          </p:cNvCxnSpPr>
          <p:nvPr/>
        </p:nvCxnSpPr>
        <p:spPr>
          <a:xfrm flipH="1">
            <a:off x="4993082" y="1903303"/>
            <a:ext cx="5846" cy="41689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4427F4-567B-49D8-AECE-B9E0FD245B55}"/>
              </a:ext>
            </a:extLst>
          </p:cNvPr>
          <p:cNvSpPr txBox="1"/>
          <p:nvPr/>
        </p:nvSpPr>
        <p:spPr>
          <a:xfrm>
            <a:off x="697934" y="1544009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資格條件：</a:t>
            </a:r>
            <a:endParaRPr lang="en-US" altLang="zh-TW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電機與電子工程學類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碩一、碩二在學學生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815CEEA-A4EF-47A5-8C75-DDCB14079D29}"/>
              </a:ext>
            </a:extLst>
          </p:cNvPr>
          <p:cNvSpPr txBox="1"/>
          <p:nvPr/>
        </p:nvSpPr>
        <p:spPr>
          <a:xfrm>
            <a:off x="5345092" y="152842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甄選流程：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A622BF-B4A5-4B70-8D0A-A63E6F92F25C}"/>
              </a:ext>
            </a:extLst>
          </p:cNvPr>
          <p:cNvSpPr txBox="1"/>
          <p:nvPr/>
        </p:nvSpPr>
        <p:spPr>
          <a:xfrm>
            <a:off x="7367879" y="4513751"/>
            <a:ext cx="2631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月間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277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14">
            <a:extLst>
              <a:ext uri="{FF2B5EF4-FFF2-40B4-BE49-F238E27FC236}">
                <a16:creationId xmlns:a16="http://schemas.microsoft.com/office/drawing/2014/main" id="{A419C5E6-12F2-4D49-9EAA-A8310451ABE9}"/>
              </a:ext>
            </a:extLst>
          </p:cNvPr>
          <p:cNvSpPr/>
          <p:nvPr/>
        </p:nvSpPr>
        <p:spPr>
          <a:xfrm>
            <a:off x="1226469" y="2802005"/>
            <a:ext cx="2353356" cy="791299"/>
          </a:xfrm>
          <a:custGeom>
            <a:avLst/>
            <a:gdLst>
              <a:gd name="connsiteX0" fmla="*/ 0 w 1870931"/>
              <a:gd name="connsiteY0" fmla="*/ 0 h 570406"/>
              <a:gd name="connsiteX1" fmla="*/ 1870931 w 1870931"/>
              <a:gd name="connsiteY1" fmla="*/ 0 h 570406"/>
              <a:gd name="connsiteX2" fmla="*/ 1870931 w 1870931"/>
              <a:gd name="connsiteY2" fmla="*/ 570406 h 570406"/>
              <a:gd name="connsiteX3" fmla="*/ 0 w 1870931"/>
              <a:gd name="connsiteY3" fmla="*/ 570406 h 570406"/>
              <a:gd name="connsiteX4" fmla="*/ 0 w 1870931"/>
              <a:gd name="connsiteY4" fmla="*/ 0 h 57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0931" h="570406">
                <a:moveTo>
                  <a:pt x="0" y="0"/>
                </a:moveTo>
                <a:lnTo>
                  <a:pt x="1870931" y="0"/>
                </a:lnTo>
                <a:lnTo>
                  <a:pt x="1870931" y="570406"/>
                </a:lnTo>
                <a:lnTo>
                  <a:pt x="0" y="5704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</a:t>
            </a:r>
          </a:p>
        </p:txBody>
      </p:sp>
      <p:sp>
        <p:nvSpPr>
          <p:cNvPr id="5" name="手繪多邊形 15">
            <a:extLst>
              <a:ext uri="{FF2B5EF4-FFF2-40B4-BE49-F238E27FC236}">
                <a16:creationId xmlns:a16="http://schemas.microsoft.com/office/drawing/2014/main" id="{E724986B-6E99-45C1-973E-DCB7D2018723}"/>
              </a:ext>
            </a:extLst>
          </p:cNvPr>
          <p:cNvSpPr/>
          <p:nvPr/>
        </p:nvSpPr>
        <p:spPr>
          <a:xfrm>
            <a:off x="1254980" y="4450326"/>
            <a:ext cx="2353357" cy="791299"/>
          </a:xfrm>
          <a:custGeom>
            <a:avLst/>
            <a:gdLst>
              <a:gd name="connsiteX0" fmla="*/ 0 w 1870931"/>
              <a:gd name="connsiteY0" fmla="*/ 0 h 570406"/>
              <a:gd name="connsiteX1" fmla="*/ 1870931 w 1870931"/>
              <a:gd name="connsiteY1" fmla="*/ 0 h 570406"/>
              <a:gd name="connsiteX2" fmla="*/ 1870931 w 1870931"/>
              <a:gd name="connsiteY2" fmla="*/ 570406 h 570406"/>
              <a:gd name="connsiteX3" fmla="*/ 0 w 1870931"/>
              <a:gd name="connsiteY3" fmla="*/ 570406 h 570406"/>
              <a:gd name="connsiteX4" fmla="*/ 0 w 1870931"/>
              <a:gd name="connsiteY4" fmla="*/ 0 h 57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0931" h="570406">
                <a:moveTo>
                  <a:pt x="0" y="0"/>
                </a:moveTo>
                <a:lnTo>
                  <a:pt x="1870931" y="0"/>
                </a:lnTo>
                <a:lnTo>
                  <a:pt x="1870931" y="570406"/>
                </a:lnTo>
                <a:lnTo>
                  <a:pt x="0" y="5704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電機機械</a:t>
            </a:r>
          </a:p>
        </p:txBody>
      </p:sp>
      <p:sp>
        <p:nvSpPr>
          <p:cNvPr id="11" name="十字形 10">
            <a:extLst>
              <a:ext uri="{FF2B5EF4-FFF2-40B4-BE49-F238E27FC236}">
                <a16:creationId xmlns:a16="http://schemas.microsoft.com/office/drawing/2014/main" id="{C39E7003-4557-4411-92C5-61A6952F67E3}"/>
              </a:ext>
            </a:extLst>
          </p:cNvPr>
          <p:cNvSpPr/>
          <p:nvPr/>
        </p:nvSpPr>
        <p:spPr>
          <a:xfrm>
            <a:off x="2274497" y="3834458"/>
            <a:ext cx="314325" cy="349250"/>
          </a:xfrm>
          <a:prstGeom prst="plus">
            <a:avLst>
              <a:gd name="adj" fmla="val 3677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0066"/>
              </a:solidFill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4430931" y="299192"/>
            <a:ext cx="5987687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電網規劃分析與控制運轉</a:t>
            </a:r>
          </a:p>
        </p:txBody>
      </p:sp>
      <p:sp>
        <p:nvSpPr>
          <p:cNvPr id="13" name="手繪多邊形 23">
            <a:extLst>
              <a:ext uri="{FF2B5EF4-FFF2-40B4-BE49-F238E27FC236}">
                <a16:creationId xmlns:a16="http://schemas.microsoft.com/office/drawing/2014/main" id="{CE453BEA-EAB7-4F34-85D9-FA64AC925622}"/>
              </a:ext>
            </a:extLst>
          </p:cNvPr>
          <p:cNvSpPr/>
          <p:nvPr/>
        </p:nvSpPr>
        <p:spPr>
          <a:xfrm>
            <a:off x="8240032" y="1188969"/>
            <a:ext cx="3794950" cy="5517615"/>
          </a:xfrm>
          <a:custGeom>
            <a:avLst/>
            <a:gdLst>
              <a:gd name="connsiteX0" fmla="*/ 0 w 2968625"/>
              <a:gd name="connsiteY0" fmla="*/ 148431 h 1484312"/>
              <a:gd name="connsiteX1" fmla="*/ 148431 w 2968625"/>
              <a:gd name="connsiteY1" fmla="*/ 0 h 1484312"/>
              <a:gd name="connsiteX2" fmla="*/ 2820194 w 2968625"/>
              <a:gd name="connsiteY2" fmla="*/ 0 h 1484312"/>
              <a:gd name="connsiteX3" fmla="*/ 2968625 w 2968625"/>
              <a:gd name="connsiteY3" fmla="*/ 148431 h 1484312"/>
              <a:gd name="connsiteX4" fmla="*/ 2968625 w 2968625"/>
              <a:gd name="connsiteY4" fmla="*/ 1335881 h 1484312"/>
              <a:gd name="connsiteX5" fmla="*/ 2820194 w 2968625"/>
              <a:gd name="connsiteY5" fmla="*/ 1484312 h 1484312"/>
              <a:gd name="connsiteX6" fmla="*/ 148431 w 2968625"/>
              <a:gd name="connsiteY6" fmla="*/ 1484312 h 1484312"/>
              <a:gd name="connsiteX7" fmla="*/ 0 w 2968625"/>
              <a:gd name="connsiteY7" fmla="*/ 1335881 h 1484312"/>
              <a:gd name="connsiteX8" fmla="*/ 0 w 2968625"/>
              <a:gd name="connsiteY8" fmla="*/ 148431 h 148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8625" h="1484312">
                <a:moveTo>
                  <a:pt x="0" y="148431"/>
                </a:moveTo>
                <a:cubicBezTo>
                  <a:pt x="0" y="66455"/>
                  <a:pt x="66455" y="0"/>
                  <a:pt x="148431" y="0"/>
                </a:cubicBezTo>
                <a:lnTo>
                  <a:pt x="2820194" y="0"/>
                </a:lnTo>
                <a:cubicBezTo>
                  <a:pt x="2902170" y="0"/>
                  <a:pt x="2968625" y="66455"/>
                  <a:pt x="2968625" y="148431"/>
                </a:cubicBezTo>
                <a:lnTo>
                  <a:pt x="2968625" y="1335881"/>
                </a:lnTo>
                <a:cubicBezTo>
                  <a:pt x="2968625" y="1417857"/>
                  <a:pt x="2902170" y="1484312"/>
                  <a:pt x="2820194" y="1484312"/>
                </a:cubicBezTo>
                <a:lnTo>
                  <a:pt x="148431" y="1484312"/>
                </a:lnTo>
                <a:cubicBezTo>
                  <a:pt x="66455" y="1484312"/>
                  <a:pt x="0" y="1417857"/>
                  <a:pt x="0" y="1335881"/>
                </a:cubicBezTo>
                <a:lnTo>
                  <a:pt x="0" y="148431"/>
                </a:lnTo>
                <a:close/>
              </a:path>
            </a:pathLst>
          </a:custGeom>
          <a:solidFill>
            <a:srgbClr val="5B9BD5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>
            <a:lvl1pPr defTabSz="1778000"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defTabSz="1778000"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defTabSz="1778000"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defTabSz="1778000"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defTabSz="1778000"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defTabSz="17780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defTabSz="17780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defTabSz="17780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defTabSz="17780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電力系統控制與穩定度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保護電驛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電力電子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高等電力網路規劃及分析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電力系統電腦應用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電力系統控制與運轉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電力系統故障分析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電力系統可靠度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智慧電網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配電系統模擬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spcAft>
                <a:spcPct val="35000"/>
              </a:spcAft>
              <a:buSzPct val="50000"/>
              <a:defRPr/>
            </a:pPr>
            <a:r>
              <a:rPr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配電系統自動化</a:t>
            </a:r>
            <a:endParaRPr lang="en-US" altLang="zh-TW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E5F6AFA7-A526-42FD-A63D-5EAE70F11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542" y="2802005"/>
            <a:ext cx="4170915" cy="2592084"/>
          </a:xfrm>
          <a:prstGeom prst="rect">
            <a:avLst/>
          </a:prstGeom>
          <a:ln w="63500" cmpd="dbl">
            <a:noFill/>
          </a:ln>
        </p:spPr>
        <p:txBody>
          <a:bodyPr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3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0" lang="en-US" altLang="zh-TW" sz="39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0" lang="zh-TW" altLang="en-US" sz="3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kumimoji="0" lang="en-US" altLang="zh-TW" sz="3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kumimoji="0" lang="en-US" altLang="zh-TW" sz="3900" dirty="0">
                <a:solidFill>
                  <a:schemeClr val="tx1"/>
                </a:solidFill>
              </a:rPr>
              <a:t>             </a:t>
            </a:r>
            <a:r>
              <a:rPr kumimoji="0" lang="zh-TW" altLang="en-US" sz="3900" dirty="0">
                <a:solidFill>
                  <a:schemeClr val="tx1"/>
                </a:solidFill>
              </a:rPr>
              <a:t>     </a:t>
            </a:r>
            <a:r>
              <a:rPr kumimoji="0" lang="en-US" altLang="zh-TW" sz="3900" dirty="0">
                <a:solidFill>
                  <a:schemeClr val="tx1"/>
                </a:solidFill>
              </a:rPr>
              <a:t>+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3900" dirty="0">
                <a:solidFill>
                  <a:schemeClr val="tx1"/>
                </a:solidFill>
              </a:rPr>
              <a:t>           </a:t>
            </a:r>
            <a:r>
              <a:rPr kumimoji="0" lang="zh-TW" altLang="en-US" sz="39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endParaRPr lang="en-US" altLang="zh-TW" sz="3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9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</a:t>
            </a:r>
            <a:r>
              <a:rPr lang="zh-TW" altLang="zh-TW" sz="2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相關議題</a:t>
            </a:r>
            <a:r>
              <a:rPr lang="en-US" altLang="zh-TW" sz="2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標題 2">
            <a:extLst>
              <a:ext uri="{FF2B5EF4-FFF2-40B4-BE49-F238E27FC236}">
                <a16:creationId xmlns:a16="http://schemas.microsoft.com/office/drawing/2014/main" id="{CF9E2256-3867-49EC-9590-ADE4F16C00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0585" y="101420"/>
            <a:ext cx="3650347" cy="1143000"/>
          </a:xfrm>
        </p:spPr>
        <p:txBody>
          <a:bodyPr/>
          <a:lstStyle/>
          <a:p>
            <a:pPr>
              <a:defRPr/>
            </a:pPr>
            <a:r>
              <a:rPr lang="zh-TW" alt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sp>
        <p:nvSpPr>
          <p:cNvPr id="16" name="標題 2">
            <a:extLst>
              <a:ext uri="{FF2B5EF4-FFF2-40B4-BE49-F238E27FC236}">
                <a16:creationId xmlns:a16="http://schemas.microsoft.com/office/drawing/2014/main" id="{227FE56F-245A-4411-A661-7C7CB70C2498}"/>
              </a:ext>
            </a:extLst>
          </p:cNvPr>
          <p:cNvSpPr txBox="1">
            <a:spLocks/>
          </p:cNvSpPr>
          <p:nvPr/>
        </p:nvSpPr>
        <p:spPr>
          <a:xfrm>
            <a:off x="1359334" y="1312295"/>
            <a:ext cx="2037451" cy="1095379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>
              <a:defRPr/>
            </a:pPr>
            <a:r>
              <a:rPr kumimoji="0" lang="zh-TW" altLang="en-US" sz="44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</a:p>
        </p:txBody>
      </p:sp>
      <p:sp>
        <p:nvSpPr>
          <p:cNvPr id="18" name="標題 2">
            <a:extLst>
              <a:ext uri="{FF2B5EF4-FFF2-40B4-BE49-F238E27FC236}">
                <a16:creationId xmlns:a16="http://schemas.microsoft.com/office/drawing/2014/main" id="{7BE8A6AF-A39D-4F32-9CB1-62FA45021130}"/>
              </a:ext>
            </a:extLst>
          </p:cNvPr>
          <p:cNvSpPr txBox="1">
            <a:spLocks/>
          </p:cNvSpPr>
          <p:nvPr/>
        </p:nvSpPr>
        <p:spPr>
          <a:xfrm>
            <a:off x="5268644" y="1307613"/>
            <a:ext cx="2037451" cy="1095351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>
              <a:defRPr/>
            </a:pPr>
            <a:r>
              <a:rPr kumimoji="0" lang="zh-TW" altLang="en-US" sz="44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4B82A019-2169-4115-9B26-17D7C3C4DE6A}"/>
              </a:ext>
            </a:extLst>
          </p:cNvPr>
          <p:cNvCxnSpPr>
            <a:cxnSpLocks/>
          </p:cNvCxnSpPr>
          <p:nvPr/>
        </p:nvCxnSpPr>
        <p:spPr>
          <a:xfrm>
            <a:off x="911348" y="2407674"/>
            <a:ext cx="304062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D60F8C30-312F-43A5-8A67-545891AC82F7}"/>
              </a:ext>
            </a:extLst>
          </p:cNvPr>
          <p:cNvCxnSpPr>
            <a:cxnSpLocks/>
          </p:cNvCxnSpPr>
          <p:nvPr/>
        </p:nvCxnSpPr>
        <p:spPr>
          <a:xfrm>
            <a:off x="4625710" y="2412200"/>
            <a:ext cx="304062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F418AB7D-B007-4567-83F7-7A07479028F7}"/>
              </a:ext>
            </a:extLst>
          </p:cNvPr>
          <p:cNvSpPr/>
          <p:nvPr/>
        </p:nvSpPr>
        <p:spPr>
          <a:xfrm>
            <a:off x="10245330" y="367566"/>
            <a:ext cx="1394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3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25735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BE984D49-E136-4AC3-9CD1-69ADC04DD879}"/>
              </a:ext>
            </a:extLst>
          </p:cNvPr>
          <p:cNvSpPr txBox="1">
            <a:spLocks noChangeArrowheads="1"/>
          </p:cNvSpPr>
          <p:nvPr/>
        </p:nvSpPr>
        <p:spPr>
          <a:xfrm>
            <a:off x="4496750" y="381090"/>
            <a:ext cx="1343602" cy="652999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kumimoji="0"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電驛</a:t>
            </a:r>
          </a:p>
        </p:txBody>
      </p:sp>
      <p:sp>
        <p:nvSpPr>
          <p:cNvPr id="9" name="手繪多邊形 19">
            <a:extLst>
              <a:ext uri="{FF2B5EF4-FFF2-40B4-BE49-F238E27FC236}">
                <a16:creationId xmlns:a16="http://schemas.microsoft.com/office/drawing/2014/main" id="{BFA29E9F-FD58-4F00-897A-7609DD9D8843}"/>
              </a:ext>
            </a:extLst>
          </p:cNvPr>
          <p:cNvSpPr/>
          <p:nvPr/>
        </p:nvSpPr>
        <p:spPr>
          <a:xfrm>
            <a:off x="4467299" y="2146065"/>
            <a:ext cx="1763712" cy="660400"/>
          </a:xfrm>
          <a:custGeom>
            <a:avLst/>
            <a:gdLst>
              <a:gd name="connsiteX0" fmla="*/ 0 w 1870931"/>
              <a:gd name="connsiteY0" fmla="*/ 0 h 570406"/>
              <a:gd name="connsiteX1" fmla="*/ 1870931 w 1870931"/>
              <a:gd name="connsiteY1" fmla="*/ 0 h 570406"/>
              <a:gd name="connsiteX2" fmla="*/ 1870931 w 1870931"/>
              <a:gd name="connsiteY2" fmla="*/ 570406 h 570406"/>
              <a:gd name="connsiteX3" fmla="*/ 0 w 1870931"/>
              <a:gd name="connsiteY3" fmla="*/ 570406 h 570406"/>
              <a:gd name="connsiteX4" fmla="*/ 0 w 1870931"/>
              <a:gd name="connsiteY4" fmla="*/ 0 h 57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0931" h="570406">
                <a:moveTo>
                  <a:pt x="0" y="0"/>
                </a:moveTo>
                <a:lnTo>
                  <a:pt x="1870931" y="0"/>
                </a:lnTo>
                <a:lnTo>
                  <a:pt x="1870931" y="570406"/>
                </a:lnTo>
                <a:lnTo>
                  <a:pt x="0" y="5704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乙類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</p:txBody>
      </p:sp>
      <p:sp>
        <p:nvSpPr>
          <p:cNvPr id="10" name="手繪多邊形 20">
            <a:extLst>
              <a:ext uri="{FF2B5EF4-FFF2-40B4-BE49-F238E27FC236}">
                <a16:creationId xmlns:a16="http://schemas.microsoft.com/office/drawing/2014/main" id="{F061452A-93BB-40B9-A607-F5AA474B2617}"/>
              </a:ext>
            </a:extLst>
          </p:cNvPr>
          <p:cNvSpPr/>
          <p:nvPr/>
        </p:nvSpPr>
        <p:spPr>
          <a:xfrm>
            <a:off x="1407426" y="2135634"/>
            <a:ext cx="1830198" cy="673836"/>
          </a:xfrm>
          <a:custGeom>
            <a:avLst/>
            <a:gdLst>
              <a:gd name="connsiteX0" fmla="*/ 0 w 1870931"/>
              <a:gd name="connsiteY0" fmla="*/ 0 h 570406"/>
              <a:gd name="connsiteX1" fmla="*/ 1870931 w 1870931"/>
              <a:gd name="connsiteY1" fmla="*/ 0 h 570406"/>
              <a:gd name="connsiteX2" fmla="*/ 1870931 w 1870931"/>
              <a:gd name="connsiteY2" fmla="*/ 570406 h 570406"/>
              <a:gd name="connsiteX3" fmla="*/ 0 w 1870931"/>
              <a:gd name="connsiteY3" fmla="*/ 570406 h 570406"/>
              <a:gd name="connsiteX4" fmla="*/ 0 w 1870931"/>
              <a:gd name="connsiteY4" fmla="*/ 0 h 57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0931" h="570406">
                <a:moveTo>
                  <a:pt x="0" y="0"/>
                </a:moveTo>
                <a:lnTo>
                  <a:pt x="1870931" y="0"/>
                </a:lnTo>
                <a:lnTo>
                  <a:pt x="1870931" y="570406"/>
                </a:lnTo>
                <a:lnTo>
                  <a:pt x="0" y="5704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10" tIns="16510" rIns="16510" bIns="1651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甲類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7624745-06C6-40D4-8E30-F981BB63E645}"/>
              </a:ext>
            </a:extLst>
          </p:cNvPr>
          <p:cNvSpPr txBox="1">
            <a:spLocks noChangeArrowheads="1"/>
          </p:cNvSpPr>
          <p:nvPr/>
        </p:nvSpPr>
        <p:spPr>
          <a:xfrm>
            <a:off x="3561684" y="2070516"/>
            <a:ext cx="738941" cy="863761"/>
          </a:xfrm>
          <a:prstGeom prst="rect">
            <a:avLst/>
          </a:prstGeom>
          <a:ln w="63500" cmpd="dbl">
            <a:noFill/>
          </a:ln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32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94B6E9EA-A86F-4DB9-AC58-6E66B05C0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44" y="3208037"/>
            <a:ext cx="7587561" cy="3149037"/>
          </a:xfrm>
          <a:prstGeom prst="roundRect">
            <a:avLst>
              <a:gd name="adj" fmla="val 9628"/>
            </a:avLst>
          </a:prstGeom>
          <a:solidFill>
            <a:srgbClr val="5B9BD5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>
            <a:defPPr>
              <a:defRPr lang="zh-TW"/>
            </a:defPPr>
            <a:lvl1pPr defTabSz="355600">
              <a:spcAft>
                <a:spcPct val="35000"/>
              </a:spcAft>
              <a:buSzPct val="50000"/>
              <a:defRPr kumimoji="1" sz="2400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1778000"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defTabSz="1778000"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defTabSz="1778000"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defTabSz="1778000"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defTabSz="17780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defTabSz="17780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defTabSz="17780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defTabSz="17780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  <a:extLst/>
          </a:lstStyle>
          <a:p>
            <a:r>
              <a:rPr lang="zh-TW" altLang="en-US" dirty="0"/>
              <a:t>甲類：電力系統、電機機械、電力電子、配電工程、</a:t>
            </a:r>
            <a:endParaRPr lang="en-US" altLang="zh-TW" dirty="0"/>
          </a:p>
          <a:p>
            <a:r>
              <a:rPr lang="zh-TW" altLang="en-US" dirty="0"/>
              <a:t>            智慧電網</a:t>
            </a:r>
            <a:endParaRPr lang="en-US" altLang="zh-TW" dirty="0"/>
          </a:p>
          <a:p>
            <a:r>
              <a:rPr lang="zh-TW" altLang="en-US" dirty="0"/>
              <a:t>乙類：通訊系統、通信</a:t>
            </a:r>
            <a:r>
              <a:rPr lang="en-US" altLang="zh-TW" dirty="0"/>
              <a:t>(</a:t>
            </a:r>
            <a:r>
              <a:rPr lang="zh-TW" altLang="en-US" dirty="0"/>
              <a:t>訊</a:t>
            </a:r>
            <a:r>
              <a:rPr lang="en-US" altLang="zh-TW" dirty="0"/>
              <a:t>)</a:t>
            </a:r>
            <a:r>
              <a:rPr lang="zh-TW" altLang="en-US" dirty="0"/>
              <a:t>原理、數位通訊、</a:t>
            </a:r>
            <a:endParaRPr lang="en-US" altLang="zh-TW" dirty="0"/>
          </a:p>
          <a:p>
            <a:r>
              <a:rPr lang="zh-TW" altLang="en-US" dirty="0"/>
              <a:t>            光纖通訊、無線</a:t>
            </a:r>
            <a:r>
              <a:rPr lang="en-US" altLang="zh-TW" dirty="0"/>
              <a:t>(</a:t>
            </a:r>
            <a:r>
              <a:rPr lang="zh-TW" altLang="en-US" dirty="0"/>
              <a:t>行動</a:t>
            </a:r>
            <a:r>
              <a:rPr lang="en-US" altLang="zh-TW" dirty="0"/>
              <a:t>)</a:t>
            </a:r>
            <a:r>
              <a:rPr lang="zh-TW" altLang="en-US" dirty="0"/>
              <a:t>通訊</a:t>
            </a:r>
            <a:endParaRPr lang="en-US" altLang="zh-TW" dirty="0"/>
          </a:p>
          <a:p>
            <a:r>
              <a:rPr lang="zh-TW" altLang="en-US" dirty="0"/>
              <a:t>丙類：保護電驛、電力系統保護電驛、電力系統保</a:t>
            </a:r>
            <a:endParaRPr lang="en-US" altLang="zh-TW" dirty="0"/>
          </a:p>
          <a:p>
            <a:r>
              <a:rPr lang="zh-TW" altLang="en-US" dirty="0"/>
              <a:t>            護與協調、電力測試與保護</a:t>
            </a:r>
            <a:endParaRPr lang="en-US" altLang="zh-TW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21E4D83-DE34-4767-876D-9ED707E4F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0117" y="2281253"/>
            <a:ext cx="3016245" cy="3703895"/>
          </a:xfrm>
          <a:prstGeom prst="rect">
            <a:avLst/>
          </a:prstGeom>
          <a:ln w="63500" cmpd="dbl">
            <a:noFill/>
          </a:ln>
        </p:spPr>
        <p:txBody>
          <a:bodyPr lIns="32400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甲類</a:t>
            </a:r>
            <a:r>
              <a:rPr kumimoji="0" lang="en-US" altLang="zh-TW" sz="36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0" lang="zh-TW" altLang="en-US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kumimoji="0" lang="en-US" altLang="zh-TW" sz="3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乙類</a:t>
            </a:r>
            <a:r>
              <a:rPr kumimoji="0" lang="en-US" altLang="zh-TW" sz="36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科、</a:t>
            </a:r>
            <a:endParaRPr kumimoji="0" lang="en-US" altLang="zh-TW" sz="3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丙類</a:t>
            </a:r>
            <a:r>
              <a:rPr kumimoji="0" lang="en-US" altLang="zh-TW" sz="36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kumimoji="0" lang="en-US" altLang="zh-TW" sz="3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+</a:t>
            </a:r>
            <a:endParaRPr kumimoji="0" lang="en-US" altLang="zh-TW" sz="35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35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r>
              <a:rPr kumimoji="0" lang="en-US" altLang="zh-TW" sz="35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0" lang="en-US" altLang="zh-TW" sz="35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0"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保護電驛、通訊或電力工程相關議題</a:t>
            </a:r>
            <a:r>
              <a:rPr lang="en-US" altLang="zh-TW" sz="24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標題 2">
            <a:extLst>
              <a:ext uri="{FF2B5EF4-FFF2-40B4-BE49-F238E27FC236}">
                <a16:creationId xmlns:a16="http://schemas.microsoft.com/office/drawing/2014/main" id="{C1B1BC20-03A7-4E5C-9348-21333D87F8AE}"/>
              </a:ext>
            </a:extLst>
          </p:cNvPr>
          <p:cNvSpPr txBox="1">
            <a:spLocks/>
          </p:cNvSpPr>
          <p:nvPr/>
        </p:nvSpPr>
        <p:spPr>
          <a:xfrm>
            <a:off x="9074155" y="1079887"/>
            <a:ext cx="1725142" cy="780476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>
              <a:defRPr/>
            </a:pP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F97A5BBD-12EA-4C78-A174-32DBFB3A1EF9}"/>
              </a:ext>
            </a:extLst>
          </p:cNvPr>
          <p:cNvCxnSpPr>
            <a:cxnSpLocks/>
          </p:cNvCxnSpPr>
          <p:nvPr/>
        </p:nvCxnSpPr>
        <p:spPr>
          <a:xfrm>
            <a:off x="1927355" y="1916832"/>
            <a:ext cx="369674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標題 2">
            <a:extLst>
              <a:ext uri="{FF2B5EF4-FFF2-40B4-BE49-F238E27FC236}">
                <a16:creationId xmlns:a16="http://schemas.microsoft.com/office/drawing/2014/main" id="{9C859879-838E-4EB2-A070-23EC713E7B9C}"/>
              </a:ext>
            </a:extLst>
          </p:cNvPr>
          <p:cNvSpPr txBox="1">
            <a:spLocks/>
          </p:cNvSpPr>
          <p:nvPr/>
        </p:nvSpPr>
        <p:spPr>
          <a:xfrm>
            <a:off x="780585" y="101420"/>
            <a:ext cx="365034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40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r>
              <a:rPr lang="zh-TW" altLang="en-US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2">
            <a:extLst>
              <a:ext uri="{FF2B5EF4-FFF2-40B4-BE49-F238E27FC236}">
                <a16:creationId xmlns:a16="http://schemas.microsoft.com/office/drawing/2014/main" id="{C947080D-B6E6-40B7-A47F-589C6BB08F08}"/>
              </a:ext>
            </a:extLst>
          </p:cNvPr>
          <p:cNvSpPr txBox="1">
            <a:spLocks/>
          </p:cNvSpPr>
          <p:nvPr/>
        </p:nvSpPr>
        <p:spPr>
          <a:xfrm>
            <a:off x="2893870" y="942175"/>
            <a:ext cx="1763713" cy="1095379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>
              <a:defRPr/>
            </a:pP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343ABCD5-83DC-44F9-A56C-010B142884F5}"/>
              </a:ext>
            </a:extLst>
          </p:cNvPr>
          <p:cNvCxnSpPr>
            <a:cxnSpLocks/>
          </p:cNvCxnSpPr>
          <p:nvPr/>
        </p:nvCxnSpPr>
        <p:spPr>
          <a:xfrm>
            <a:off x="7978218" y="1916832"/>
            <a:ext cx="369674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C136EF15-8759-4BC8-A1B7-933B3FDDEBFB}"/>
              </a:ext>
            </a:extLst>
          </p:cNvPr>
          <p:cNvSpPr/>
          <p:nvPr/>
        </p:nvSpPr>
        <p:spPr>
          <a:xfrm>
            <a:off x="5840352" y="295844"/>
            <a:ext cx="1628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7499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682</Words>
  <Application>Microsoft Office PowerPoint</Application>
  <PresentationFormat>寬螢幕</PresentationFormat>
  <Paragraphs>92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修習課程要求：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承維 鄭</dc:creator>
  <cp:lastModifiedBy>chienhj</cp:lastModifiedBy>
  <cp:revision>28</cp:revision>
  <cp:lastPrinted>2021-09-02T03:00:43Z</cp:lastPrinted>
  <dcterms:created xsi:type="dcterms:W3CDTF">2019-08-29T13:33:36Z</dcterms:created>
  <dcterms:modified xsi:type="dcterms:W3CDTF">2021-09-24T03:11:22Z</dcterms:modified>
</cp:coreProperties>
</file>